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95" r:id="rId2"/>
    <p:sldId id="739" r:id="rId3"/>
    <p:sldId id="788" r:id="rId4"/>
    <p:sldId id="773" r:id="rId5"/>
    <p:sldId id="794" r:id="rId6"/>
    <p:sldId id="774" r:id="rId7"/>
    <p:sldId id="795" r:id="rId8"/>
    <p:sldId id="796" r:id="rId9"/>
    <p:sldId id="775" r:id="rId10"/>
    <p:sldId id="797" r:id="rId11"/>
    <p:sldId id="798" r:id="rId12"/>
    <p:sldId id="776" r:id="rId13"/>
    <p:sldId id="789" r:id="rId14"/>
    <p:sldId id="777" r:id="rId15"/>
    <p:sldId id="799" r:id="rId16"/>
    <p:sldId id="778" r:id="rId17"/>
    <p:sldId id="800" r:id="rId18"/>
    <p:sldId id="801" r:id="rId19"/>
    <p:sldId id="779" r:id="rId20"/>
    <p:sldId id="802" r:id="rId21"/>
    <p:sldId id="790" r:id="rId22"/>
    <p:sldId id="780" r:id="rId23"/>
    <p:sldId id="803" r:id="rId24"/>
    <p:sldId id="804" r:id="rId25"/>
    <p:sldId id="805" r:id="rId26"/>
    <p:sldId id="781" r:id="rId27"/>
    <p:sldId id="806" r:id="rId28"/>
    <p:sldId id="791" r:id="rId29"/>
    <p:sldId id="782" r:id="rId30"/>
    <p:sldId id="807" r:id="rId31"/>
    <p:sldId id="808" r:id="rId32"/>
    <p:sldId id="809" r:id="rId33"/>
    <p:sldId id="783" r:id="rId34"/>
    <p:sldId id="810" r:id="rId35"/>
    <p:sldId id="811" r:id="rId36"/>
    <p:sldId id="784" r:id="rId37"/>
    <p:sldId id="812" r:id="rId38"/>
    <p:sldId id="813" r:id="rId39"/>
    <p:sldId id="792" r:id="rId40"/>
    <p:sldId id="785" r:id="rId41"/>
    <p:sldId id="814" r:id="rId42"/>
    <p:sldId id="815" r:id="rId43"/>
    <p:sldId id="816" r:id="rId44"/>
    <p:sldId id="786" r:id="rId45"/>
    <p:sldId id="817" r:id="rId46"/>
    <p:sldId id="818" r:id="rId47"/>
    <p:sldId id="787" r:id="rId48"/>
    <p:sldId id="819" r:id="rId49"/>
    <p:sldId id="793" r:id="rId50"/>
    <p:sldId id="820" r:id="rId51"/>
    <p:sldId id="829" r:id="rId52"/>
    <p:sldId id="821" r:id="rId53"/>
    <p:sldId id="830" r:id="rId54"/>
    <p:sldId id="831" r:id="rId55"/>
    <p:sldId id="822" r:id="rId56"/>
    <p:sldId id="832" r:id="rId57"/>
    <p:sldId id="823" r:id="rId58"/>
    <p:sldId id="824" r:id="rId59"/>
    <p:sldId id="825" r:id="rId60"/>
    <p:sldId id="826" r:id="rId61"/>
    <p:sldId id="833" r:id="rId62"/>
    <p:sldId id="827" r:id="rId63"/>
    <p:sldId id="834" r:id="rId64"/>
    <p:sldId id="828" r:id="rId65"/>
  </p:sldIdLst>
  <p:sldSz cx="9144000" cy="6858000" type="screen4x3"/>
  <p:notesSz cx="6858000" cy="9144000"/>
  <p:custDataLst>
    <p:tags r:id="rId6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Савостьянов" initials="АС" lastIdx="3" clrIdx="0">
    <p:extLst>
      <p:ext uri="{19B8F6BF-5375-455C-9EA6-DF929625EA0E}">
        <p15:presenceInfo xmlns:p15="http://schemas.microsoft.com/office/powerpoint/2012/main" userId="65a0610e2ca07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1" autoAdjust="0"/>
    <p:restoredTop sz="96405" autoAdjust="0"/>
  </p:normalViewPr>
  <p:slideViewPr>
    <p:cSldViewPr>
      <p:cViewPr varScale="1">
        <p:scale>
          <a:sx n="131" d="100"/>
          <a:sy n="131" d="100"/>
        </p:scale>
        <p:origin x="1024" y="200"/>
      </p:cViewPr>
      <p:guideLst>
        <p:guide orient="horz" pos="2160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- напоминание про скалярное произведение и градиент
- формула для производной по направлению через градиент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наибольшая скорость и направления роста, напоминалка
взаимное расположение линии уровня и градиента
ролик 2 (2 мин)
мотивация градиентного спуска
ролик 3 (3 мин)
длина шага градиентного спуска:
постоянный
$$\frac{1}{n}$$
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
урок 16 (~30-35 мин)
Безусловная оптимизация
ролик 2 (3-4мин)
- напоминание про скалярное произведение и градиент
- формула для производной по направлению через градиент
- пример
ролик 3 (3 мин)
- направление и скорость максимального роста в точке 
ролик 4 (5 мин)
- Безусловный экстремум: определение (сразу для ФНП, упомянуть одномерный)
- стационарные точки: определение 
- необходимое условие
- примеры (для функции одной переменной)
ролик 5 (7-10 мин)
- определение квадратичной формы и связь со вторым дифференциалом
- знакоопределенность
- представление о каноническом виде: метод Якоби
- критерий Сильвестра
- примеры
ролик 6 (5 мин)
- достаточное условие для экстремума
- упомянуть ли Тейлора??
- пример: простой и с нулями
урок 17 (~10+х мин)
 Введение в градиентный спуск
 ролик 1 (5мин)
- наибольшая скорость и направления роста, напоминалка
- взаимное расположение линии уровня и градиента
ролик 2 (2 мин)
- мотивация градиентного спуска
ролик 3 (3 мин)
- длина шага градиентного спуска:
    - постоянный
    - $$\frac{1}{n}$$
    - степенной
ролик 4-7 (х мин)
здесь нужно описание проекта
по идее достаточный проект — это градиентный спуск в чем-нибудь известном (какую-нибудь регрессию?)
предложить поэкспериментировать с разными длинами шагов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(3-4мин)
- мотивация для производной по направлению
- направление: опредление 
- производная по направлению: определение 
-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07.10.2019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07.10.2019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1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0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comments" Target="../comments/comment4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comments" Target="../comments/comment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comments" Target="../comments/comment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comments" Target="../comments/comment4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7.xml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4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6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8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9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0.xml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05229" y="2857500"/>
            <a:ext cx="6660232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given point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the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Consider the derivative in the usual fashion: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How should we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𝑙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  <a:blipFill>
                <a:blip r:embed="rId2"/>
                <a:stretch>
                  <a:fillRect l="-1007" t="-3774" r="-144" b="-25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19BE0B8C-4576-9E44-A5E9-5639B4CF24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903" y="3012553"/>
                <a:ext cx="4840378" cy="171725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consider the function’s change in direction: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𝑙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19BE0B8C-4576-9E44-A5E9-5639B4CF2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3" y="3012553"/>
                <a:ext cx="4840378" cy="1717256"/>
              </a:xfrm>
              <a:prstGeom prst="rect">
                <a:avLst/>
              </a:prstGeom>
              <a:blipFill>
                <a:blip r:embed="rId3"/>
                <a:stretch>
                  <a:fillRect l="-1828" t="-3650" b="-1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28AA65-97B3-6A46-9722-AB060971B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8662"/>
            <a:ext cx="2952328" cy="3329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9B912-D8CA-5942-99C8-DE060E149B8B}"/>
                  </a:ext>
                </a:extLst>
              </p:cNvPr>
              <p:cNvSpPr txBox="1"/>
              <p:nvPr/>
            </p:nvSpPr>
            <p:spPr>
              <a:xfrm>
                <a:off x="6516216" y="3290387"/>
                <a:ext cx="3138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9B912-D8CA-5942-99C8-DE060E14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290387"/>
                <a:ext cx="313804" cy="410305"/>
              </a:xfrm>
              <a:prstGeom prst="rect">
                <a:avLst/>
              </a:prstGeom>
              <a:blipFill>
                <a:blip r:embed="rId5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4C2BA-AF77-6E44-AFD3-805EC8370082}"/>
                  </a:ext>
                </a:extLst>
              </p:cNvPr>
              <p:cNvSpPr txBox="1"/>
              <p:nvPr/>
            </p:nvSpPr>
            <p:spPr>
              <a:xfrm>
                <a:off x="5652120" y="4184848"/>
                <a:ext cx="777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4C2BA-AF77-6E44-AFD3-805EC837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184848"/>
                <a:ext cx="77726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1107C-7C94-8044-A392-32E0F91F92DB}"/>
                  </a:ext>
                </a:extLst>
              </p:cNvPr>
              <p:cNvSpPr txBox="1"/>
              <p:nvPr/>
            </p:nvSpPr>
            <p:spPr>
              <a:xfrm>
                <a:off x="6040752" y="1497533"/>
                <a:ext cx="190148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1107C-7C94-8044-A392-32E0F91F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52" y="1497533"/>
                <a:ext cx="1901482" cy="391261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24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given point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the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Consider the derivative in the usual fashion: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How should we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𝑙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  <a:blipFill>
                <a:blip r:embed="rId2"/>
                <a:stretch>
                  <a:fillRect l="-1007" t="-3774" r="-144" b="-25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19BE0B8C-4576-9E44-A5E9-5639B4CF24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903" y="3012553"/>
                <a:ext cx="4840378" cy="171725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consider the function’s change in direction: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𝑙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19BE0B8C-4576-9E44-A5E9-5639B4CF2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3" y="3012553"/>
                <a:ext cx="4840378" cy="1717256"/>
              </a:xfrm>
              <a:prstGeom prst="rect">
                <a:avLst/>
              </a:prstGeom>
              <a:blipFill>
                <a:blip r:embed="rId3"/>
                <a:stretch>
                  <a:fillRect l="-1828" t="-3650" b="-14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61C6D7FF-10CD-DF49-A1BF-E34B1A25F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747883"/>
                <a:ext cx="8820472" cy="171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a result: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t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𝑡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>
                                  <a:ea typeface="Myriad Pro" charset="0"/>
                                  <a:cs typeface="Myriad Pro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Only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!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61C6D7FF-10CD-DF49-A1BF-E34B1A25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747883"/>
                <a:ext cx="8820472" cy="1717256"/>
              </a:xfrm>
              <a:prstGeom prst="rect">
                <a:avLst/>
              </a:prstGeom>
              <a:blipFill>
                <a:blip r:embed="rId4"/>
                <a:stretch>
                  <a:fillRect l="-1007" t="-3676" b="-51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28AA65-97B3-6A46-9722-AB060971B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8662"/>
            <a:ext cx="2952328" cy="3329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9B912-D8CA-5942-99C8-DE060E149B8B}"/>
                  </a:ext>
                </a:extLst>
              </p:cNvPr>
              <p:cNvSpPr txBox="1"/>
              <p:nvPr/>
            </p:nvSpPr>
            <p:spPr>
              <a:xfrm>
                <a:off x="6516216" y="3290387"/>
                <a:ext cx="3138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D9B912-D8CA-5942-99C8-DE060E14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290387"/>
                <a:ext cx="313804" cy="410305"/>
              </a:xfrm>
              <a:prstGeom prst="rect">
                <a:avLst/>
              </a:prstGeom>
              <a:blipFill>
                <a:blip r:embed="rId6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4C2BA-AF77-6E44-AFD3-805EC8370082}"/>
                  </a:ext>
                </a:extLst>
              </p:cNvPr>
              <p:cNvSpPr txBox="1"/>
              <p:nvPr/>
            </p:nvSpPr>
            <p:spPr>
              <a:xfrm>
                <a:off x="5652120" y="4184848"/>
                <a:ext cx="777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4C2BA-AF77-6E44-AFD3-805EC837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184848"/>
                <a:ext cx="777264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1107C-7C94-8044-A392-32E0F91F92DB}"/>
                  </a:ext>
                </a:extLst>
              </p:cNvPr>
              <p:cNvSpPr txBox="1"/>
              <p:nvPr/>
            </p:nvSpPr>
            <p:spPr>
              <a:xfrm>
                <a:off x="6040752" y="1497533"/>
                <a:ext cx="190148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1107C-7C94-8044-A392-32E0F91F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52" y="1497533"/>
                <a:ext cx="1901482" cy="391261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3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consider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the function: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b="0" i="1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0,  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  <a:blipFill>
                <a:blip r:embed="rId2"/>
                <a:stretch>
                  <a:fillRect l="-1007" t="-131447" b="-221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42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11760" y="2857500"/>
            <a:ext cx="432048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Directional derivative: calculation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9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Point-wise vector of first derivatives is called the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gradient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blipFill>
                <a:blip r:embed="rId2"/>
                <a:stretch>
                  <a:fillRect l="-1007" t="-27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1978E8-9D72-E149-900B-B45C9EC10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07280"/>
            <a:ext cx="3855503" cy="3304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727C8-59CF-BF4D-A014-91D0337596FF}"/>
                  </a:ext>
                </a:extLst>
              </p:cNvPr>
              <p:cNvSpPr txBox="1"/>
              <p:nvPr/>
            </p:nvSpPr>
            <p:spPr>
              <a:xfrm>
                <a:off x="6804248" y="5889608"/>
                <a:ext cx="368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727C8-59CF-BF4D-A014-91D033759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5889608"/>
                <a:ext cx="368242" cy="369332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7841A-3AD6-1540-B09D-503C3F61666B}"/>
                  </a:ext>
                </a:extLst>
              </p:cNvPr>
              <p:cNvSpPr txBox="1"/>
              <p:nvPr/>
            </p:nvSpPr>
            <p:spPr>
              <a:xfrm>
                <a:off x="5605033" y="4406899"/>
                <a:ext cx="364459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7841A-3AD6-1540-B09D-503C3F616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33" y="4406899"/>
                <a:ext cx="364459" cy="410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A1B2-C0E2-964C-AE5E-D89ECBFF78E1}"/>
                  </a:ext>
                </a:extLst>
              </p:cNvPr>
              <p:cNvSpPr txBox="1"/>
              <p:nvPr/>
            </p:nvSpPr>
            <p:spPr>
              <a:xfrm>
                <a:off x="6172165" y="5157192"/>
                <a:ext cx="362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A1B2-C0E2-964C-AE5E-D89ECBFF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65" y="5157192"/>
                <a:ext cx="36240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1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Point-wise vector of first derivatives is called the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gradient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𝑔𝑟𝑎𝑑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blipFill>
                <a:blip r:embed="rId2"/>
                <a:stretch>
                  <a:fillRect l="-1007" t="-27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A51885ED-A4F4-DA4B-8BB7-BF8F963E4935}"/>
              </a:ext>
            </a:extLst>
          </p:cNvPr>
          <p:cNvSpPr txBox="1">
            <a:spLocks/>
          </p:cNvSpPr>
          <p:nvPr/>
        </p:nvSpPr>
        <p:spPr>
          <a:xfrm>
            <a:off x="161764" y="3439936"/>
            <a:ext cx="4626260" cy="2797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Scalar product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is symmetrical;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defines the vector length;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is bilinear;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defines the angle in-between vectors;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endParaRPr lang="ru-RU" sz="2400" dirty="0">
              <a:ea typeface="Myriad Pro" charset="0"/>
              <a:cs typeface="Myriad Pro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1978E8-9D72-E149-900B-B45C9EC10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407280"/>
            <a:ext cx="3855503" cy="3304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727C8-59CF-BF4D-A014-91D0337596FF}"/>
                  </a:ext>
                </a:extLst>
              </p:cNvPr>
              <p:cNvSpPr txBox="1"/>
              <p:nvPr/>
            </p:nvSpPr>
            <p:spPr>
              <a:xfrm>
                <a:off x="6804248" y="5889608"/>
                <a:ext cx="368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B727C8-59CF-BF4D-A014-91D033759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5889608"/>
                <a:ext cx="368242" cy="369332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7841A-3AD6-1540-B09D-503C3F61666B}"/>
                  </a:ext>
                </a:extLst>
              </p:cNvPr>
              <p:cNvSpPr txBox="1"/>
              <p:nvPr/>
            </p:nvSpPr>
            <p:spPr>
              <a:xfrm>
                <a:off x="5605033" y="4406899"/>
                <a:ext cx="364459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7841A-3AD6-1540-B09D-503C3F616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33" y="4406899"/>
                <a:ext cx="364459" cy="410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A1B2-C0E2-964C-AE5E-D89ECBFF78E1}"/>
                  </a:ext>
                </a:extLst>
              </p:cNvPr>
              <p:cNvSpPr txBox="1"/>
              <p:nvPr/>
            </p:nvSpPr>
            <p:spPr>
              <a:xfrm>
                <a:off x="6172165" y="5157192"/>
                <a:ext cx="362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A1B2-C0E2-964C-AE5E-D89ECBFF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65" y="5157192"/>
                <a:ext cx="36240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609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differentiable at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𝑜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38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differentiable at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𝑜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DA3D87C-185D-BE42-AACB-D7E062C0D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2448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we stated: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Even more:</a:t>
                </a:r>
                <a:endParaRPr lang="ru-RU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ru-RU" sz="2400"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DA3D87C-185D-BE42-AACB-D7E062C0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2448272"/>
              </a:xfrm>
              <a:prstGeom prst="rect">
                <a:avLst/>
              </a:prstGeom>
              <a:blipFill>
                <a:blip r:embed="rId3"/>
                <a:stretch>
                  <a:fillRect l="-1007" t="-2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02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differentiable at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𝑜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DA3D87C-185D-BE42-AACB-D7E062C0D6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2448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we stated: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𝑡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Even more:</a:t>
                </a:r>
                <a:endParaRPr lang="ru-RU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ru-RU" sz="2400"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ADA3D87C-185D-BE42-AACB-D7E062C0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2448272"/>
              </a:xfrm>
              <a:prstGeom prst="rect">
                <a:avLst/>
              </a:prstGeom>
              <a:blipFill>
                <a:blip r:embed="rId3"/>
                <a:stretch>
                  <a:fillRect l="-1007" t="-2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659E9D88-5776-6D48-8A45-1D1807B34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077072"/>
                <a:ext cx="8820472" cy="259228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a result: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→0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</m:func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lim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→0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</m:ba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e>
                            </m:fun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659E9D88-5776-6D48-8A45-1D1807B34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077072"/>
                <a:ext cx="8820472" cy="2592288"/>
              </a:xfrm>
              <a:prstGeom prst="rect">
                <a:avLst/>
              </a:prstGeom>
              <a:blipFill>
                <a:blip r:embed="rId4"/>
                <a:stretch>
                  <a:fillRect l="-1006" t="-24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44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71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Once again: in differentiable case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717256"/>
              </a:xfrm>
              <a:prstGeom prst="rect">
                <a:avLst/>
              </a:prstGeom>
              <a:blipFill>
                <a:blip r:embed="rId2"/>
                <a:stretch>
                  <a:fillRect l="-1007" t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18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Introduction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638682"/>
            <a:ext cx="6120680" cy="3438390"/>
          </a:xfrm>
        </p:spPr>
        <p:txBody>
          <a:bodyPr>
            <a:no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We now know how to compute partial derivatives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What are the generalizations for convexity and second derivatives?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How does the function’s gradient relate to the function’s growth?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Using this fact one should combine this into the idea of the gradient descent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E2137A-7597-6B47-A4A4-67EC765F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429000"/>
            <a:ext cx="3754586" cy="31342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9720D-DD95-6644-B8A6-0553C91616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7951"/>
          <a:stretch/>
        </p:blipFill>
        <p:spPr>
          <a:xfrm>
            <a:off x="2719789" y="4077072"/>
            <a:ext cx="2408280" cy="23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5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71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Once again: in differentiable case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717256"/>
              </a:xfrm>
              <a:prstGeom prst="rect">
                <a:avLst/>
              </a:prstGeom>
              <a:blipFill>
                <a:blip r:embed="rId2"/>
                <a:stretch>
                  <a:fillRect l="-1007" t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24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11760" y="2857500"/>
            <a:ext cx="432048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0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previous case: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7" t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3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previous case: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7" t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Question</a:t>
                </a:r>
                <a:r>
                  <a:rPr lang="en-US" sz="2400" b="0" dirty="0"/>
                  <a:t>: for a fixed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b="0" dirty="0"/>
                  <a:t> what is the direction of maximal growth (the direction with the greatest directional derivative)?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  <a:blipFill>
                <a:blip r:embed="rId3"/>
                <a:stretch>
                  <a:fillRect l="-1007" t="-7353" b="-73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previous case: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7" t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Question</a:t>
                </a:r>
                <a:r>
                  <a:rPr lang="en-US" sz="2400" b="0" dirty="0"/>
                  <a:t>: for a fixed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b="0" dirty="0"/>
                  <a:t> what is the direction of maximal growth (the direction with the greatest directional derivative)?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  <a:blipFill>
                <a:blip r:embed="rId3"/>
                <a:stretch>
                  <a:fillRect l="-1007" t="-7353" b="-73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BE30E-3A89-C945-B7C8-99842019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24944"/>
                <a:ext cx="8820472" cy="216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For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b="0" dirty="0"/>
                  <a:t> 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is fixed (thus its length is also fixed)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0" dirty="0"/>
                  <a:t>The length of the direction is given by definition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0" dirty="0"/>
                  <a:t>Thus one should maximize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cosine</a:t>
                </a:r>
                <a:r>
                  <a:rPr lang="en-US" sz="2400" b="0" dirty="0"/>
                  <a:t> function: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BE30E-3A89-C945-B7C8-99842019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24944"/>
                <a:ext cx="8820472" cy="2160240"/>
              </a:xfrm>
              <a:prstGeom prst="rect">
                <a:avLst/>
              </a:prstGeom>
              <a:blipFill>
                <a:blip r:embed="rId4"/>
                <a:stretch>
                  <a:fillRect l="-863" t="-2924" r="-288" b="-4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12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previous case: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7" t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Question</a:t>
                </a:r>
                <a:r>
                  <a:rPr lang="en-US" sz="2400" b="0" dirty="0"/>
                  <a:t>: for a fixed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b="0" dirty="0"/>
                  <a:t> what is the direction of maximal growth (the direction with the greatest directional derivative)?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55CB6796-796D-1A4D-9BDB-24052BF6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071784"/>
                <a:ext cx="8820472" cy="853160"/>
              </a:xfrm>
              <a:prstGeom prst="rect">
                <a:avLst/>
              </a:prstGeom>
              <a:blipFill>
                <a:blip r:embed="rId3"/>
                <a:stretch>
                  <a:fillRect l="-1007" t="-7353" b="-73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BE30E-3A89-C945-B7C8-99842019BD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24944"/>
                <a:ext cx="8820472" cy="21602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For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b="0" dirty="0"/>
                  <a:t> 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is fixed (thus its length is also fixed)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0" dirty="0"/>
                  <a:t>The length of the direction is given by definition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0" dirty="0"/>
                  <a:t>Thus one should maximize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cosine</a:t>
                </a:r>
                <a:r>
                  <a:rPr lang="en-US" sz="2400" b="0" dirty="0"/>
                  <a:t> function: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BE30E-3A89-C945-B7C8-99842019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24944"/>
                <a:ext cx="8820472" cy="2160240"/>
              </a:xfrm>
              <a:prstGeom prst="rect">
                <a:avLst/>
              </a:prstGeom>
              <a:blipFill>
                <a:blip r:embed="rId4"/>
                <a:stretch>
                  <a:fillRect l="-863" t="-2924" r="-288" b="-4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643A38D-3F61-8A41-9CFC-795DA11AA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085184"/>
                <a:ext cx="8820472" cy="136815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0" dirty="0"/>
                  <a:t>As a result for given point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speed of maximal growth</a:t>
                </a:r>
                <a:r>
                  <a:rPr lang="en-US" sz="2400" b="0" dirty="0"/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Where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direction of maximal growth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b="0" dirty="0"/>
                  <a:t>.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643A38D-3F61-8A41-9CFC-795DA11AA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085184"/>
                <a:ext cx="8820472" cy="1368152"/>
              </a:xfrm>
              <a:prstGeom prst="rect">
                <a:avLst/>
              </a:prstGeom>
              <a:blipFill>
                <a:blip r:embed="rId5"/>
                <a:stretch>
                  <a:fillRect l="-1006" t="-4545" b="-727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841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 a result for given point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speed of maximal growth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Where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direction of maximal growth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/|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6" t="-5263" b="-350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68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The direction of maximal growth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 a result for given point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speed of maximal growth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Where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direction of maximal growth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/|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29224"/>
              </a:xfrm>
              <a:prstGeom prst="rect">
                <a:avLst/>
              </a:prstGeom>
              <a:blipFill>
                <a:blip r:embed="rId2"/>
                <a:stretch>
                  <a:fillRect l="-1006" t="-5263" b="-3509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6C548CE-8601-8448-8564-DA89A1D3678C}"/>
              </a:ext>
            </a:extLst>
          </p:cNvPr>
          <p:cNvSpPr txBox="1">
            <a:spLocks/>
          </p:cNvSpPr>
          <p:nvPr/>
        </p:nvSpPr>
        <p:spPr>
          <a:xfrm>
            <a:off x="161764" y="2071784"/>
            <a:ext cx="8820472" cy="14292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Example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74605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11760" y="2857500"/>
            <a:ext cx="432048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Multivariate extrema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is given. Similarly to the case of single variable we consider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extremal</a:t>
                </a:r>
                <a:r>
                  <a:rPr lang="en-US" sz="2400" dirty="0"/>
                  <a:t> if for any its neighborhood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greatest (the lowest) function’s value.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6522" b="-869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9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11760" y="2857500"/>
            <a:ext cx="432048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Directional derivative: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7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is given. Similarly to the case of single variable we consider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extremal</a:t>
                </a:r>
                <a:r>
                  <a:rPr lang="en-US" sz="2400" dirty="0"/>
                  <a:t> if for any its neighborhood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greatest (the lowest) function’s value.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6522" b="-869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called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stationary</a:t>
                </a:r>
                <a:r>
                  <a:rPr lang="en-US" sz="2400" dirty="0"/>
                  <a:t> if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</a:t>
                </a:r>
                <a:r>
                  <a:rPr lang="en-US" sz="2400" b="0" dirty="0"/>
                  <a:t>r,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in other words, every first partial derivative equals to 0.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blipFill>
                <a:blip r:embed="rId3"/>
                <a:stretch>
                  <a:fillRect l="-1006" t="-8654" b="-1346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64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is given. Similarly to the case of single variable we consider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extremal</a:t>
                </a:r>
                <a:r>
                  <a:rPr lang="en-US" sz="2400" dirty="0"/>
                  <a:t> if for any its neighborhood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greatest (the lowest) function’s value.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6522" b="-869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called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stationary</a:t>
                </a:r>
                <a:r>
                  <a:rPr lang="en-US" sz="2400" dirty="0"/>
                  <a:t> if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</a:t>
                </a:r>
                <a:r>
                  <a:rPr lang="en-US" sz="2400" b="0" dirty="0"/>
                  <a:t>r,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in other words, every first partial derivative equals to 0.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blipFill>
                <a:blip r:embed="rId3"/>
                <a:stretch>
                  <a:fillRect l="-1006" t="-8654" b="-1346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3B7D9C1E-8F02-4C48-AA92-5654CB487A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86" y="3212976"/>
                <a:ext cx="8820472" cy="114119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Stationarity is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necessary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condition of extremum for the differentiable function. So, if the function has an extremum 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and differentiable there, then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is stationary</a:t>
                </a: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3B7D9C1E-8F02-4C48-AA92-5654CB487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6" y="3212976"/>
                <a:ext cx="8820472" cy="1141192"/>
              </a:xfrm>
              <a:prstGeom prst="rect">
                <a:avLst/>
              </a:prstGeom>
              <a:blipFill>
                <a:blip r:embed="rId4"/>
                <a:stretch>
                  <a:fillRect l="-1006" t="-5495" r="-718" b="-9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is given. Similarly to the case of single variable we consider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extremal</a:t>
                </a:r>
                <a:r>
                  <a:rPr lang="en-US" sz="2400" dirty="0"/>
                  <a:t> if for any its neighborhood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greatest (the lowest) function’s value.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6522" b="-869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called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stationary</a:t>
                </a:r>
                <a:r>
                  <a:rPr lang="en-US" sz="2400" dirty="0"/>
                  <a:t> if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</a:t>
                </a:r>
                <a:r>
                  <a:rPr lang="en-US" sz="2400" b="0" dirty="0"/>
                  <a:t>r,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in other words, every first partial derivative equals to 0.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0B0A4AE-2169-7540-B4F3-ED39A0CA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916832"/>
                <a:ext cx="8820472" cy="1296144"/>
              </a:xfrm>
              <a:prstGeom prst="rect">
                <a:avLst/>
              </a:prstGeom>
              <a:blipFill>
                <a:blip r:embed="rId3"/>
                <a:stretch>
                  <a:fillRect l="-1006" t="-8654" b="-1346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4A1620C7-7F23-584D-AA42-30246E4CB4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86" y="4370573"/>
                <a:ext cx="8820472" cy="4265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Example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4A1620C7-7F23-584D-AA42-30246E4CB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6" y="4370573"/>
                <a:ext cx="8820472" cy="426579"/>
              </a:xfrm>
              <a:prstGeom prst="rect">
                <a:avLst/>
              </a:prstGeom>
              <a:blipFill>
                <a:blip r:embed="rId4"/>
                <a:stretch>
                  <a:fillRect l="-1006" t="-14286" b="-3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3B7D9C1E-8F02-4C48-AA92-5654CB487A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86" y="3212976"/>
                <a:ext cx="8820472" cy="114119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Stationarity is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necessary</a:t>
                </a:r>
                <a:r>
                  <a:rPr lang="en-US" sz="2400" dirty="0">
                    <a:solidFill>
                      <a:schemeClr val="tx1"/>
                    </a:solidFill>
                  </a:rPr>
                  <a:t> condition of extremum for the differentiable function. So, if the function has an extremum 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and differentiable there, then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/>
                  <a:t> is stationary</a:t>
                </a: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3B7D9C1E-8F02-4C48-AA92-5654CB487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86" y="3212976"/>
                <a:ext cx="8820472" cy="1141192"/>
              </a:xfrm>
              <a:prstGeom prst="rect">
                <a:avLst/>
              </a:prstGeom>
              <a:blipFill>
                <a:blip r:embed="rId5"/>
                <a:stretch>
                  <a:fillRect l="-1006" t="-5495" r="-718" b="-9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51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Since we established only necessary condition, one should seek for </a:t>
            </a:r>
            <a:r>
              <a:rPr lang="en-US" sz="2400" b="1" dirty="0">
                <a:solidFill>
                  <a:srgbClr val="C00000"/>
                </a:solidFill>
              </a:rPr>
              <a:t>sufficient</a:t>
            </a:r>
            <a:r>
              <a:rPr lang="en-US" sz="2400" dirty="0"/>
              <a:t> one.</a:t>
            </a:r>
          </a:p>
        </p:txBody>
      </p:sp>
    </p:spTree>
    <p:extLst>
      <p:ext uri="{BB962C8B-B14F-4D97-AF65-F5344CB8AC3E}">
        <p14:creationId xmlns:p14="http://schemas.microsoft.com/office/powerpoint/2010/main" val="1343272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Since we established only necessary condition, one should seek for </a:t>
            </a:r>
            <a:r>
              <a:rPr lang="en-US" sz="2400" b="1" dirty="0">
                <a:solidFill>
                  <a:srgbClr val="C00000"/>
                </a:solidFill>
              </a:rPr>
              <a:t>sufficient</a:t>
            </a:r>
            <a:r>
              <a:rPr lang="en-US" sz="2400" dirty="0"/>
              <a:t> one.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2FA06A14-D845-8B43-ABAC-0B41E81588AF}"/>
              </a:ext>
            </a:extLst>
          </p:cNvPr>
          <p:cNvSpPr txBox="1">
            <a:spLocks/>
          </p:cNvSpPr>
          <p:nvPr/>
        </p:nvSpPr>
        <p:spPr>
          <a:xfrm>
            <a:off x="161764" y="1412776"/>
            <a:ext cx="8820472" cy="201622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Instead of building up theoretical base for the proper point-wise series approximation of the function, we will consider already known principle: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if the function is </a:t>
            </a:r>
            <a:r>
              <a:rPr lang="en-US" sz="2400" b="1" dirty="0">
                <a:solidFill>
                  <a:srgbClr val="C00000"/>
                </a:solidFill>
              </a:rPr>
              <a:t>convex</a:t>
            </a:r>
            <a:r>
              <a:rPr lang="en-US" sz="2400" dirty="0"/>
              <a:t> at the stationary point, it’s a minimum;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If the function is </a:t>
            </a:r>
            <a:r>
              <a:rPr lang="en-US" sz="2400" b="1" dirty="0">
                <a:solidFill>
                  <a:srgbClr val="C00000"/>
                </a:solidFill>
              </a:rPr>
              <a:t>concave</a:t>
            </a:r>
            <a:r>
              <a:rPr lang="en-US" sz="2400" dirty="0"/>
              <a:t> at the stationary point, it’s a maximum.</a:t>
            </a:r>
          </a:p>
        </p:txBody>
      </p:sp>
    </p:spTree>
    <p:extLst>
      <p:ext uri="{BB962C8B-B14F-4D97-AF65-F5344CB8AC3E}">
        <p14:creationId xmlns:p14="http://schemas.microsoft.com/office/powerpoint/2010/main" val="366659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Since we established only necessary condition, one should seek for </a:t>
            </a:r>
            <a:r>
              <a:rPr lang="en-US" sz="2400" b="1" dirty="0">
                <a:solidFill>
                  <a:srgbClr val="C00000"/>
                </a:solidFill>
              </a:rPr>
              <a:t>sufficient</a:t>
            </a:r>
            <a:r>
              <a:rPr lang="en-US" sz="2400" dirty="0"/>
              <a:t> one.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2FA06A14-D845-8B43-ABAC-0B41E81588AF}"/>
              </a:ext>
            </a:extLst>
          </p:cNvPr>
          <p:cNvSpPr txBox="1">
            <a:spLocks/>
          </p:cNvSpPr>
          <p:nvPr/>
        </p:nvSpPr>
        <p:spPr>
          <a:xfrm>
            <a:off x="161764" y="1412776"/>
            <a:ext cx="8820472" cy="201622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Instead of building up theoretical base for the proper point-wise series approximation of the function, we will consider already known principle: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if the function is </a:t>
            </a:r>
            <a:r>
              <a:rPr lang="en-US" sz="2400" b="1" dirty="0">
                <a:solidFill>
                  <a:srgbClr val="C00000"/>
                </a:solidFill>
              </a:rPr>
              <a:t>convex</a:t>
            </a:r>
            <a:r>
              <a:rPr lang="en-US" sz="2400" dirty="0"/>
              <a:t> at the stationary point, it’s a minimum;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If the function is </a:t>
            </a:r>
            <a:r>
              <a:rPr lang="en-US" sz="2400" b="1" dirty="0">
                <a:solidFill>
                  <a:srgbClr val="C00000"/>
                </a:solidFill>
              </a:rPr>
              <a:t>concave</a:t>
            </a:r>
            <a:r>
              <a:rPr lang="en-US" sz="2400" dirty="0"/>
              <a:t> at the stationary point, it’s a maximum.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6AC4DB3D-A72D-FB4A-B14B-F8650A432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458112"/>
                <a:ext cx="8820472" cy="306723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We already know sufficient condition for convexity: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+2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convex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&lt;0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concave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This usually referred as the second differential being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 positive (negative) semidefinite.</a:t>
                </a: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6AC4DB3D-A72D-FB4A-B14B-F8650A43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458112"/>
                <a:ext cx="8820472" cy="3067232"/>
              </a:xfrm>
              <a:prstGeom prst="rect">
                <a:avLst/>
              </a:prstGeom>
              <a:blipFill>
                <a:blip r:embed="rId2"/>
                <a:stretch>
                  <a:fillRect l="-1007" t="-2058" b="-4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85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64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Consider the scheme to find all extrema: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find partial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stationary points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second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show it is positive or negative semidefinite</a:t>
            </a:r>
          </a:p>
        </p:txBody>
      </p:sp>
    </p:spTree>
    <p:extLst>
      <p:ext uri="{BB962C8B-B14F-4D97-AF65-F5344CB8AC3E}">
        <p14:creationId xmlns:p14="http://schemas.microsoft.com/office/powerpoint/2010/main" val="1766397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64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Consider the scheme to find all extrema: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find partial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stationary points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second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show it is positive or negative semidefinite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17A0D79-84B0-DF45-A875-AB52588FC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87808"/>
                <a:ext cx="8820472" cy="56512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Example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17A0D79-84B0-DF45-A875-AB52588F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87808"/>
                <a:ext cx="8820472" cy="565128"/>
              </a:xfrm>
              <a:prstGeom prst="rect">
                <a:avLst/>
              </a:prstGeom>
              <a:blipFill>
                <a:blip r:embed="rId2"/>
                <a:stretch>
                  <a:fillRect l="-1007" t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5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Extrema of multivariate functions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6452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Consider the scheme to find all extrema: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find partial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stationary points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find second derivatives </a:t>
            </a:r>
            <a:r>
              <a:rPr lang="en-US" sz="2400" dirty="0">
                <a:solidFill>
                  <a:schemeClr val="tx2"/>
                </a:solidFill>
              </a:rPr>
              <a:t>⟶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⟶</a:t>
            </a:r>
            <a:r>
              <a:rPr lang="en-US" sz="2400" dirty="0"/>
              <a:t> show it is positive or negative semidefinite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17A0D79-84B0-DF45-A875-AB52588FC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87808"/>
                <a:ext cx="8820472" cy="56512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</a:rPr>
                  <a:t>Example</a:t>
                </a:r>
                <a:r>
                  <a:rPr 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717A0D79-84B0-DF45-A875-AB52588F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87808"/>
                <a:ext cx="8820472" cy="565128"/>
              </a:xfrm>
              <a:prstGeom prst="rect">
                <a:avLst/>
              </a:prstGeom>
              <a:blipFill>
                <a:blip r:embed="rId2"/>
                <a:stretch>
                  <a:fillRect l="-1007" t="-1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3A0779-9460-1145-81D7-7FF101E7A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0" t="12149" r="12554" b="6852"/>
          <a:stretch/>
        </p:blipFill>
        <p:spPr>
          <a:xfrm>
            <a:off x="5148064" y="2761705"/>
            <a:ext cx="367240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843808" y="2857500"/>
            <a:ext cx="3456384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Gradient descent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3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concept of partial derivatives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smtClean="0"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ea typeface="Myriad Pro" charset="0"/>
                          <a:cs typeface="Myriad Pro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sz="2400" i="1"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5556"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98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1493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i="1" dirty="0"/>
              <a:t>Remember</a:t>
            </a:r>
            <a:r>
              <a:rPr lang="en-US" sz="2400" dirty="0"/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Function’s gradient is the </a:t>
            </a:r>
            <a:r>
              <a:rPr lang="en-US" sz="2400" b="1" dirty="0">
                <a:solidFill>
                  <a:srgbClr val="C00000"/>
                </a:solidFill>
              </a:rPr>
              <a:t>vector</a:t>
            </a:r>
            <a:r>
              <a:rPr lang="en-US" sz="2400" dirty="0"/>
              <a:t> of first partial derivatives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Gradient is a </a:t>
            </a:r>
            <a:r>
              <a:rPr lang="en-US" sz="2400" b="1" dirty="0">
                <a:solidFill>
                  <a:srgbClr val="C00000"/>
                </a:solidFill>
              </a:rPr>
              <a:t>point-wise</a:t>
            </a:r>
            <a:r>
              <a:rPr lang="en-US" sz="2400" dirty="0"/>
              <a:t> concept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direction</a:t>
            </a:r>
            <a:r>
              <a:rPr lang="en-US" sz="2400" dirty="0"/>
              <a:t> of maximal growth at given point is the gradient at this point</a:t>
            </a:r>
          </a:p>
        </p:txBody>
      </p:sp>
    </p:spTree>
    <p:extLst>
      <p:ext uri="{BB962C8B-B14F-4D97-AF65-F5344CB8AC3E}">
        <p14:creationId xmlns:p14="http://schemas.microsoft.com/office/powerpoint/2010/main" val="2842169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1493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i="1" dirty="0"/>
              <a:t>Remember</a:t>
            </a:r>
            <a:r>
              <a:rPr lang="en-US" sz="2400" dirty="0"/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Function’s gradient is the </a:t>
            </a:r>
            <a:r>
              <a:rPr lang="en-US" sz="2400" b="1" dirty="0">
                <a:solidFill>
                  <a:srgbClr val="C00000"/>
                </a:solidFill>
              </a:rPr>
              <a:t>vector</a:t>
            </a:r>
            <a:r>
              <a:rPr lang="en-US" sz="2400" dirty="0"/>
              <a:t> of first partial derivatives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Gradient is a </a:t>
            </a:r>
            <a:r>
              <a:rPr lang="en-US" sz="2400" b="1" dirty="0">
                <a:solidFill>
                  <a:srgbClr val="C00000"/>
                </a:solidFill>
              </a:rPr>
              <a:t>point-wise</a:t>
            </a:r>
            <a:r>
              <a:rPr lang="en-US" sz="2400" dirty="0"/>
              <a:t> concept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direction</a:t>
            </a:r>
            <a:r>
              <a:rPr lang="en-US" sz="2400" dirty="0"/>
              <a:t> of maximal growth at given point is the gradient at this point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4341F91-DF57-5E41-B32B-EC17DBB99C27}"/>
              </a:ext>
            </a:extLst>
          </p:cNvPr>
          <p:cNvSpPr txBox="1">
            <a:spLocks/>
          </p:cNvSpPr>
          <p:nvPr/>
        </p:nvSpPr>
        <p:spPr>
          <a:xfrm>
            <a:off x="161764" y="2780928"/>
            <a:ext cx="4554252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Also consider the geometry between the gradient and function’s level at given point: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22F67-6D15-934D-9AB5-87022A0C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04735"/>
            <a:ext cx="3754586" cy="3134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/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/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22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1493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i="1" dirty="0"/>
              <a:t>Remember</a:t>
            </a:r>
            <a:r>
              <a:rPr lang="en-US" sz="2400" dirty="0"/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Function’s gradient is the </a:t>
            </a:r>
            <a:r>
              <a:rPr lang="en-US" sz="2400" b="1" dirty="0">
                <a:solidFill>
                  <a:srgbClr val="C00000"/>
                </a:solidFill>
              </a:rPr>
              <a:t>vector</a:t>
            </a:r>
            <a:r>
              <a:rPr lang="en-US" sz="2400" dirty="0"/>
              <a:t> of first partial derivatives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Gradient is a </a:t>
            </a:r>
            <a:r>
              <a:rPr lang="en-US" sz="2400" b="1" dirty="0">
                <a:solidFill>
                  <a:srgbClr val="C00000"/>
                </a:solidFill>
              </a:rPr>
              <a:t>point-wise</a:t>
            </a:r>
            <a:r>
              <a:rPr lang="en-US" sz="2400" dirty="0"/>
              <a:t> concept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direction</a:t>
            </a:r>
            <a:r>
              <a:rPr lang="en-US" sz="2400" dirty="0"/>
              <a:t> of maximal growth at given point is the gradient at this point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4341F91-DF57-5E41-B32B-EC17DBB99C27}"/>
              </a:ext>
            </a:extLst>
          </p:cNvPr>
          <p:cNvSpPr txBox="1">
            <a:spLocks/>
          </p:cNvSpPr>
          <p:nvPr/>
        </p:nvSpPr>
        <p:spPr>
          <a:xfrm>
            <a:off x="161764" y="2780928"/>
            <a:ext cx="4554252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Also consider the geometry between the gradient and function’s level at given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007D6CB-5C93-FF48-B137-8B3BADC02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933056"/>
                <a:ext cx="455425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007D6CB-5C93-FF48-B137-8B3BADC02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933056"/>
                <a:ext cx="4554252" cy="1512168"/>
              </a:xfrm>
              <a:prstGeom prst="rect">
                <a:avLst/>
              </a:prstGeom>
              <a:blipFill>
                <a:blip r:embed="rId2"/>
                <a:stretch>
                  <a:fillRect b="-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22F67-6D15-934D-9AB5-87022A0C6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04735"/>
            <a:ext cx="3754586" cy="3134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/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/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592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1493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i="1" dirty="0"/>
              <a:t>Remember</a:t>
            </a:r>
            <a:r>
              <a:rPr lang="en-US" sz="2400" dirty="0"/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Function’s gradient is the </a:t>
            </a:r>
            <a:r>
              <a:rPr lang="en-US" sz="2400" b="1" dirty="0">
                <a:solidFill>
                  <a:srgbClr val="C00000"/>
                </a:solidFill>
              </a:rPr>
              <a:t>vector</a:t>
            </a:r>
            <a:r>
              <a:rPr lang="en-US" sz="2400" dirty="0"/>
              <a:t> of first partial derivatives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Gradient is a </a:t>
            </a:r>
            <a:r>
              <a:rPr lang="en-US" sz="2400" b="1" dirty="0">
                <a:solidFill>
                  <a:srgbClr val="C00000"/>
                </a:solidFill>
              </a:rPr>
              <a:t>point-wise</a:t>
            </a:r>
            <a:r>
              <a:rPr lang="en-US" sz="2400" dirty="0"/>
              <a:t> concept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C00000"/>
                </a:solidFill>
              </a:rPr>
              <a:t>direction</a:t>
            </a:r>
            <a:r>
              <a:rPr lang="en-US" sz="2400" dirty="0"/>
              <a:t> of maximal growth at given point is the gradient at this point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4341F91-DF57-5E41-B32B-EC17DBB99C27}"/>
              </a:ext>
            </a:extLst>
          </p:cNvPr>
          <p:cNvSpPr txBox="1">
            <a:spLocks/>
          </p:cNvSpPr>
          <p:nvPr/>
        </p:nvSpPr>
        <p:spPr>
          <a:xfrm>
            <a:off x="161764" y="2780928"/>
            <a:ext cx="4554252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Also consider the geometry between the gradient and function’s level at given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007D6CB-5C93-FF48-B137-8B3BADC02D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933056"/>
                <a:ext cx="455425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007D6CB-5C93-FF48-B137-8B3BADC02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933056"/>
                <a:ext cx="4554252" cy="1512168"/>
              </a:xfrm>
              <a:prstGeom prst="rect">
                <a:avLst/>
              </a:prstGeom>
              <a:blipFill>
                <a:blip r:embed="rId2"/>
                <a:stretch>
                  <a:fillRect b="-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60D4D4D9-9483-604B-B47C-397CF75CC1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445224"/>
                <a:ext cx="8820472" cy="78115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0" dirty="0"/>
                  <a:t>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d>
                  </m:oMath>
                </a14:m>
                <a:r>
                  <a:rPr lang="en-US" sz="2400" b="0" dirty="0"/>
                  <a:t> is </a:t>
                </a:r>
                <a:r>
                  <a:rPr lang="en-US" sz="2400" dirty="0"/>
                  <a:t>the level’s</a:t>
                </a:r>
                <a:r>
                  <a:rPr lang="en-US" sz="2400" b="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tangent</a:t>
                </a:r>
                <a:r>
                  <a:rPr lang="en-US" sz="2400" b="0" dirty="0"/>
                  <a:t> vector, we get that level and gradient are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orthogonal</a:t>
                </a:r>
                <a:r>
                  <a:rPr lang="en-US" sz="2400" b="0" dirty="0"/>
                  <a:t>. </a:t>
                </a: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60D4D4D9-9483-604B-B47C-397CF75CC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445224"/>
                <a:ext cx="8820472" cy="781152"/>
              </a:xfrm>
              <a:prstGeom prst="rect">
                <a:avLst/>
              </a:prstGeom>
              <a:blipFill>
                <a:blip r:embed="rId3"/>
                <a:stretch>
                  <a:fillRect l="-1006" t="-9524" b="-1587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622F67-6D15-934D-9AB5-87022A0C6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04735"/>
            <a:ext cx="3754586" cy="3134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/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EDBD9-0F5F-A347-85D0-20049E05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021" y="3220594"/>
                <a:ext cx="9719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/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2A8B05-277C-F940-AF4C-F4381FEE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702488"/>
                <a:ext cx="12432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385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that we have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(e.g. model’s loss) and we need to minimize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40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 the gradient coincides with the direction of maximal growth, one should seek for an optimal solution in the opposite direction called </a:t>
                </a:r>
                <a:r>
                  <a:rPr lang="en-US" sz="2400" b="1" dirty="0" err="1">
                    <a:solidFill>
                      <a:srgbClr val="C00000"/>
                    </a:solidFill>
                  </a:rPr>
                  <a:t>antigradient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blipFill>
                <a:blip r:embed="rId2"/>
                <a:stretch>
                  <a:fillRect l="-1007" t="-3315" r="-1727" b="-99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053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Assume that we have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/>
                  <a:t> (e.g. model’s loss) and we need to minimize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400" i="1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As the gradient coincides with the direction of maximal growth, one should seek for an optimal solution in the opposite direction called </a:t>
                </a:r>
                <a:r>
                  <a:rPr lang="en-US" sz="2400" b="1" err="1">
                    <a:solidFill>
                      <a:srgbClr val="C00000"/>
                    </a:solidFill>
                  </a:rPr>
                  <a:t>antigradient</a:t>
                </a:r>
                <a:r>
                  <a:rPr lang="en-US" sz="2400"/>
                  <a:t>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blipFill>
                <a:blip r:embed="rId2"/>
                <a:stretch>
                  <a:fillRect l="-1007" t="-3315" r="-1727" b="-99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35880"/>
                <a:ext cx="4986300" cy="25093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Let us formalize: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Choose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/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The step:</a:t>
                </a:r>
                <a:br>
                  <a:rPr lang="ru-RU" sz="240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Stop in case of point stabilization or small gradient length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35880"/>
                <a:ext cx="4986300" cy="2509344"/>
              </a:xfrm>
              <a:prstGeom prst="rect">
                <a:avLst/>
              </a:prstGeom>
              <a:blipFill>
                <a:blip r:embed="rId3"/>
                <a:stretch>
                  <a:fillRect l="-1777" t="-2500" b="-400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3D78D5-3D1C-C148-B16D-6AE81C1BF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47794"/>
            <a:ext cx="3822956" cy="3121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80D4D-E674-924D-A3C0-C5A25C16C1FD}"/>
                  </a:ext>
                </a:extLst>
              </p:cNvPr>
              <p:cNvSpPr txBox="1"/>
              <p:nvPr/>
            </p:nvSpPr>
            <p:spPr>
              <a:xfrm>
                <a:off x="7524328" y="3338480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80D4D-E674-924D-A3C0-C5A25C16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338480"/>
                <a:ext cx="9719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F02D60-5779-DA43-8F2B-FBEE21D24F05}"/>
                  </a:ext>
                </a:extLst>
              </p:cNvPr>
              <p:cNvSpPr txBox="1"/>
              <p:nvPr/>
            </p:nvSpPr>
            <p:spPr>
              <a:xfrm>
                <a:off x="6783035" y="4237337"/>
                <a:ext cx="961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F02D60-5779-DA43-8F2B-FBEE21D2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035" y="4237337"/>
                <a:ext cx="96135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B6F03-6240-7342-B838-999318611C3D}"/>
                  </a:ext>
                </a:extLst>
              </p:cNvPr>
              <p:cNvSpPr txBox="1"/>
              <p:nvPr/>
            </p:nvSpPr>
            <p:spPr>
              <a:xfrm>
                <a:off x="7816627" y="2820374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B6F03-6240-7342-B838-99931861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627" y="2820374"/>
                <a:ext cx="124322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CBAC01-47B9-7E4A-A51F-4AD3A8038E69}"/>
                  </a:ext>
                </a:extLst>
              </p:cNvPr>
              <p:cNvSpPr txBox="1"/>
              <p:nvPr/>
            </p:nvSpPr>
            <p:spPr>
              <a:xfrm>
                <a:off x="6977885" y="3678641"/>
                <a:ext cx="493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CBAC01-47B9-7E4A-A51F-4AD3A803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885" y="3678641"/>
                <a:ext cx="4936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596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Assume that we have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/>
                  <a:t> (e.g. model’s loss) and we need to minimize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400" i="1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As the gradient coincides with the direction of maximal growth, one should seek for an optimal solution in the opposite direction called </a:t>
                </a:r>
                <a:r>
                  <a:rPr lang="en-US" sz="2400" b="1" err="1">
                    <a:solidFill>
                      <a:srgbClr val="C00000"/>
                    </a:solidFill>
                  </a:rPr>
                  <a:t>antigradient</a:t>
                </a:r>
                <a:r>
                  <a:rPr lang="en-US" sz="2400"/>
                  <a:t>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93320"/>
              </a:xfrm>
              <a:prstGeom prst="rect">
                <a:avLst/>
              </a:prstGeom>
              <a:blipFill>
                <a:blip r:embed="rId2"/>
                <a:stretch>
                  <a:fillRect l="-1007" t="-3315" r="-1727" b="-99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35880"/>
                <a:ext cx="4986300" cy="25093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Let us formalize: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Choose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/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The step:</a:t>
                </a:r>
                <a:br>
                  <a:rPr lang="ru-RU" sz="240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ru-RU" sz="240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/>
                  <a:t>Stop in case of point stabilization or small gradient length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35880"/>
                <a:ext cx="4986300" cy="2509344"/>
              </a:xfrm>
              <a:prstGeom prst="rect">
                <a:avLst/>
              </a:prstGeom>
              <a:blipFill>
                <a:blip r:embed="rId3"/>
                <a:stretch>
                  <a:fillRect l="-1777" t="-2500" b="-400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Содержимое 2">
            <a:extLst>
              <a:ext uri="{FF2B5EF4-FFF2-40B4-BE49-F238E27FC236}">
                <a16:creationId xmlns:a16="http://schemas.microsoft.com/office/drawing/2014/main" id="{A55E30CB-C8D3-AC44-95CB-EDD6CFD70851}"/>
              </a:ext>
            </a:extLst>
          </p:cNvPr>
          <p:cNvSpPr txBox="1">
            <a:spLocks/>
          </p:cNvSpPr>
          <p:nvPr/>
        </p:nvSpPr>
        <p:spPr>
          <a:xfrm>
            <a:off x="161764" y="5603328"/>
            <a:ext cx="8820472" cy="47568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/>
              <a:t>The step length should be defined!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3D78D5-3D1C-C148-B16D-6AE81C1BF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47794"/>
            <a:ext cx="3822956" cy="3121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80D4D-E674-924D-A3C0-C5A25C16C1FD}"/>
                  </a:ext>
                </a:extLst>
              </p:cNvPr>
              <p:cNvSpPr txBox="1"/>
              <p:nvPr/>
            </p:nvSpPr>
            <p:spPr>
              <a:xfrm>
                <a:off x="7524328" y="3338480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80D4D-E674-924D-A3C0-C5A25C16C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3338480"/>
                <a:ext cx="9719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F02D60-5779-DA43-8F2B-FBEE21D24F05}"/>
                  </a:ext>
                </a:extLst>
              </p:cNvPr>
              <p:cNvSpPr txBox="1"/>
              <p:nvPr/>
            </p:nvSpPr>
            <p:spPr>
              <a:xfrm>
                <a:off x="6783035" y="4237337"/>
                <a:ext cx="961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F02D60-5779-DA43-8F2B-FBEE21D2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035" y="4237337"/>
                <a:ext cx="96135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B6F03-6240-7342-B838-999318611C3D}"/>
                  </a:ext>
                </a:extLst>
              </p:cNvPr>
              <p:cNvSpPr txBox="1"/>
              <p:nvPr/>
            </p:nvSpPr>
            <p:spPr>
              <a:xfrm>
                <a:off x="7816627" y="2820374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DB6F03-6240-7342-B838-99931861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627" y="2820374"/>
                <a:ext cx="124322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CBAC01-47B9-7E4A-A51F-4AD3A8038E69}"/>
                  </a:ext>
                </a:extLst>
              </p:cNvPr>
              <p:cNvSpPr txBox="1"/>
              <p:nvPr/>
            </p:nvSpPr>
            <p:spPr>
              <a:xfrm>
                <a:off x="6977885" y="3678641"/>
                <a:ext cx="493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CBAC01-47B9-7E4A-A51F-4AD3A8038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885" y="3678641"/>
                <a:ext cx="4936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140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2933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/>
              <a:t>The step length should be defined: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Ideally, we should remain on the same line till it become a tangent for some level curve (but this is computationally demanding);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Small step can result in unrealistically long convergence;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Big step can create non-monotonic jumping around the minimum.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2B612-EC4E-EB49-A5A3-945B0AC6B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64" y="3138354"/>
            <a:ext cx="3822956" cy="3121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2F6C69-10B6-0C4A-81F0-A5D31F77DEAF}"/>
                  </a:ext>
                </a:extLst>
              </p:cNvPr>
              <p:cNvSpPr txBox="1"/>
              <p:nvPr/>
            </p:nvSpPr>
            <p:spPr>
              <a:xfrm>
                <a:off x="7596644" y="4029040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2F6C69-10B6-0C4A-81F0-A5D31F77D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44" y="4029040"/>
                <a:ext cx="97199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A0332-23AB-4E40-A9E3-EF04ADA72635}"/>
                  </a:ext>
                </a:extLst>
              </p:cNvPr>
              <p:cNvSpPr txBox="1"/>
              <p:nvPr/>
            </p:nvSpPr>
            <p:spPr>
              <a:xfrm>
                <a:off x="6855351" y="4927897"/>
                <a:ext cx="961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A0332-23AB-4E40-A9E3-EF04ADA72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51" y="4927897"/>
                <a:ext cx="96135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E9E6-AE55-CA44-8F96-3CDE4FB52175}"/>
                  </a:ext>
                </a:extLst>
              </p:cNvPr>
              <p:cNvSpPr txBox="1"/>
              <p:nvPr/>
            </p:nvSpPr>
            <p:spPr>
              <a:xfrm>
                <a:off x="7888943" y="3510934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E9E6-AE55-CA44-8F96-3CDE4FB5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43" y="3510934"/>
                <a:ext cx="124322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75D96-1865-9C4D-B436-750FB1432325}"/>
                  </a:ext>
                </a:extLst>
              </p:cNvPr>
              <p:cNvSpPr txBox="1"/>
              <p:nvPr/>
            </p:nvSpPr>
            <p:spPr>
              <a:xfrm>
                <a:off x="7050201" y="4369201"/>
                <a:ext cx="493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75D96-1865-9C4D-B436-750FB143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01" y="4369201"/>
                <a:ext cx="4936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898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 decent: idea and motivation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29332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/>
              <a:t>The step length should be defined: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Ideally, we should remain on the same line till it become a tangent for some level curve (but this is computationally demanding);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Small step can result in unrealistically long convergence;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/>
              <a:t>Big step can create non-monotonic jumping around the minimum.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789040"/>
                <a:ext cx="4986300" cy="229332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/>
                  <a:t>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>
                    <a:solidFill>
                      <a:srgbClr val="C00000"/>
                    </a:solidFill>
                  </a:rPr>
                  <a:t>Constant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>
                    <a:solidFill>
                      <a:srgbClr val="C00000"/>
                    </a:solidFill>
                  </a:rPr>
                  <a:t>Decreasing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err="1">
                    <a:solidFill>
                      <a:srgbClr val="C00000"/>
                    </a:solidFill>
                  </a:rPr>
                  <a:t>Vowpal</a:t>
                </a:r>
                <a:r>
                  <a:rPr lang="en-US" sz="2400" b="1">
                    <a:solidFill>
                      <a:srgbClr val="C00000"/>
                    </a:solidFill>
                  </a:rPr>
                  <a:t> wabbit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br>
                  <a:rPr lang="en-US" sz="2400"/>
                </a:br>
                <a:r>
                  <a:rPr lang="en-US" sz="2400"/>
                  <a:t>Here normally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/>
                  <a:t> is optimized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DAFEEC8B-6D89-094A-B0FD-15AB9234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789040"/>
                <a:ext cx="4986300" cy="2293320"/>
              </a:xfrm>
              <a:prstGeom prst="rect">
                <a:avLst/>
              </a:prstGeom>
              <a:blipFill>
                <a:blip r:embed="rId2"/>
                <a:stretch>
                  <a:fillRect l="-1777" t="-273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32B612-EC4E-EB49-A5A3-945B0AC6B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64" y="3138354"/>
            <a:ext cx="3822956" cy="3121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2F6C69-10B6-0C4A-81F0-A5D31F77DEAF}"/>
                  </a:ext>
                </a:extLst>
              </p:cNvPr>
              <p:cNvSpPr txBox="1"/>
              <p:nvPr/>
            </p:nvSpPr>
            <p:spPr>
              <a:xfrm>
                <a:off x="7596644" y="4029040"/>
                <a:ext cx="97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2F6C69-10B6-0C4A-81F0-A5D31F77D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44" y="4029040"/>
                <a:ext cx="97199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A0332-23AB-4E40-A9E3-EF04ADA72635}"/>
                  </a:ext>
                </a:extLst>
              </p:cNvPr>
              <p:cNvSpPr txBox="1"/>
              <p:nvPr/>
            </p:nvSpPr>
            <p:spPr>
              <a:xfrm>
                <a:off x="6855351" y="4927897"/>
                <a:ext cx="9613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A0332-23AB-4E40-A9E3-EF04ADA72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51" y="4927897"/>
                <a:ext cx="96135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E9E6-AE55-CA44-8F96-3CDE4FB52175}"/>
                  </a:ext>
                </a:extLst>
              </p:cNvPr>
              <p:cNvSpPr txBox="1"/>
              <p:nvPr/>
            </p:nvSpPr>
            <p:spPr>
              <a:xfrm>
                <a:off x="7888943" y="3510934"/>
                <a:ext cx="1243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E9E6-AE55-CA44-8F96-3CDE4FB5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43" y="3510934"/>
                <a:ext cx="124322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75D96-1865-9C4D-B436-750FB1432325}"/>
                  </a:ext>
                </a:extLst>
              </p:cNvPr>
              <p:cNvSpPr txBox="1"/>
              <p:nvPr/>
            </p:nvSpPr>
            <p:spPr>
              <a:xfrm>
                <a:off x="7050201" y="4369201"/>
                <a:ext cx="493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375D96-1865-9C4D-B436-750FB1432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01" y="4369201"/>
                <a:ext cx="4936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777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735796" y="2857500"/>
            <a:ext cx="3672408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Introduction to the final project</a:t>
            </a:r>
            <a:endParaRPr lang="ru-RU" sz="3200" b="1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6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concept of partial derivatives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5556"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9E0A4BD-858E-6C45-9EAB-AFDD6B99A869}"/>
              </a:ext>
            </a:extLst>
          </p:cNvPr>
          <p:cNvSpPr txBox="1">
            <a:spLocks/>
          </p:cNvSpPr>
          <p:nvPr/>
        </p:nvSpPr>
        <p:spPr>
          <a:xfrm>
            <a:off x="161764" y="1999776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As we remember, partial derivatives are actually derivatives of the function’s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restrictions</a:t>
            </a:r>
            <a:r>
              <a:rPr lang="en-US" sz="2400" dirty="0">
                <a:ea typeface="Myriad Pro" charset="0"/>
                <a:cs typeface="Myriad Pro" charset="0"/>
              </a:rPr>
              <a:t> on certain lines – in other words, on certain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directions</a:t>
            </a:r>
            <a:r>
              <a:rPr lang="en-US" sz="2400" dirty="0">
                <a:ea typeface="Myriad Pro" charset="0"/>
                <a:cs typeface="Myriad Pro" charset="0"/>
              </a:rPr>
              <a:t>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51CE12-70C4-1D4C-B1B6-631C63374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7951"/>
          <a:stretch/>
        </p:blipFill>
        <p:spPr>
          <a:xfrm>
            <a:off x="708236" y="3212976"/>
            <a:ext cx="3317293" cy="32190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E07D2B-CDA6-BC40-B01C-706C665B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212976"/>
            <a:ext cx="4191908" cy="32190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992031-D374-C44C-8921-F664C94E64E8}"/>
              </a:ext>
            </a:extLst>
          </p:cNvPr>
          <p:cNvSpPr txBox="1"/>
          <p:nvPr/>
        </p:nvSpPr>
        <p:spPr>
          <a:xfrm>
            <a:off x="7020272" y="4077072"/>
            <a:ext cx="2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F7C1F-DD89-EC4A-947F-21D2FAEE28A0}"/>
                  </a:ext>
                </a:extLst>
              </p:cNvPr>
              <p:cNvSpPr txBox="1"/>
              <p:nvPr/>
            </p:nvSpPr>
            <p:spPr>
              <a:xfrm>
                <a:off x="7452320" y="5445224"/>
                <a:ext cx="443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EF7C1F-DD89-EC4A-947F-21D2FAEE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5445224"/>
                <a:ext cx="44390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BC30F5-CCC6-554A-8F57-E335AA1D0EC1}"/>
                  </a:ext>
                </a:extLst>
              </p:cNvPr>
              <p:cNvSpPr txBox="1"/>
              <p:nvPr/>
            </p:nvSpPr>
            <p:spPr>
              <a:xfrm>
                <a:off x="5529279" y="3685811"/>
                <a:ext cx="44390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BC30F5-CCC6-554A-8F57-E335AA1D0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279" y="3685811"/>
                <a:ext cx="443904" cy="39126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283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77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that we have some input data about the set of objects: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r>
                        <a:rPr lang="en-US" sz="2400" i="1"/>
                        <m:t>,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3</m:t>
                          </m:r>
                        </m:sub>
                      </m:sSub>
                      <m:r>
                        <a:rPr lang="en-US" sz="2400" i="1"/>
                        <m:t>,</m:t>
                      </m:r>
                      <m:r>
                        <a:rPr lang="en-US" sz="2400" b="0" i="1" smtClean="0"/>
                        <m:t>… 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𝑁</m:t>
                          </m:r>
                        </m:sub>
                      </m:sSub>
                      <m:r>
                        <a:rPr lang="en-US" sz="2400" b="0" i="1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with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know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quantitative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output</m:t>
                      </m:r>
                      <m:r>
                        <a:rPr lang="en-US" sz="2400" b="0" i="1" smtClean="0"/>
                        <m:t> 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3</m:t>
                          </m:r>
                        </m:sub>
                      </m:sSub>
                      <m:r>
                        <a:rPr lang="en-US" sz="2400" b="0" i="1" smtClean="0"/>
                        <m:t>…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Normally one could use a proper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assumption</a:t>
                </a:r>
                <a:r>
                  <a:rPr lang="en-US" sz="2400" dirty="0"/>
                  <a:t> on the class on the noised (with non-ideal fit)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model</a:t>
                </a:r>
                <a:r>
                  <a:rPr lang="en-US" sz="2400" dirty="0"/>
                  <a:t> relation between the input and the output. 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77296"/>
              </a:xfrm>
              <a:prstGeom prst="rect">
                <a:avLst/>
              </a:prstGeom>
              <a:blipFill>
                <a:blip r:embed="rId2"/>
                <a:stretch>
                  <a:fillRect l="-1007" t="-3659" b="-4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638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77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Assume that we have some input data about the set of objects: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r>
                        <a:rPr lang="en-US" sz="2400" i="1"/>
                        <m:t>,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3</m:t>
                          </m:r>
                        </m:sub>
                      </m:sSub>
                      <m:r>
                        <a:rPr lang="en-US" sz="2400" i="1"/>
                        <m:t>,</m:t>
                      </m:r>
                      <m:r>
                        <a:rPr lang="en-US" sz="2400" b="0" i="1" smtClean="0"/>
                        <m:t>… 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𝑁</m:t>
                          </m:r>
                        </m:sub>
                      </m:sSub>
                      <m:r>
                        <a:rPr lang="en-US" sz="2400" b="0" i="1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with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know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quantitative</m:t>
                      </m:r>
                      <m:r>
                        <a:rPr lang="en-US" sz="2400" b="0" i="0" smtClean="0"/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/>
                        <m:t>output</m:t>
                      </m:r>
                      <m:r>
                        <a:rPr lang="en-US" sz="2400" b="0" i="1" smtClean="0"/>
                        <m:t> 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r>
                        <a:rPr lang="en-US" sz="2400" b="0" i="1" smtClean="0"/>
                        <m:t>,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3</m:t>
                          </m:r>
                        </m:sub>
                      </m:sSub>
                      <m:r>
                        <a:rPr lang="en-US" sz="2400" b="0" i="1" smtClean="0"/>
                        <m:t>…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Normally one could use a proper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assumption</a:t>
                </a:r>
                <a:r>
                  <a:rPr lang="en-US" sz="2400" dirty="0"/>
                  <a:t> on the class on the noised (with non-ideal fit)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model</a:t>
                </a:r>
                <a:r>
                  <a:rPr lang="en-US" sz="2400" dirty="0"/>
                  <a:t> relation between the input and the output. 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77296"/>
              </a:xfrm>
              <a:prstGeom prst="rect">
                <a:avLst/>
              </a:prstGeom>
              <a:blipFill>
                <a:blip r:embed="rId2"/>
                <a:stretch>
                  <a:fillRect l="-1007" t="-3659" b="-4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22862437-D57D-F34D-AFAE-B47F1886C9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24944"/>
                <a:ext cx="8820472" cy="263902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For example, one could argue that the relation between mass and energy is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linear</a:t>
                </a:r>
                <a:r>
                  <a:rPr lang="en-US" sz="2400" dirty="0"/>
                  <a:t> (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logarithmic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auto-regressive</a:t>
                </a:r>
                <a:r>
                  <a:rPr lang="en-US" sz="2400" dirty="0"/>
                  <a:t>). But right after it we need to specify the function, e.g. provide the set of all parameters and its values which describes the observed relation the best.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One say that we constructed a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model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𝑦</m:t>
                    </m:r>
                    <m:r>
                      <a:rPr lang="en-US" sz="2400" b="0" i="1" smtClean="0"/>
                      <m:t>(</m:t>
                    </m:r>
                    <m:r>
                      <a:rPr lang="en-US" sz="2400" b="0" i="1" smtClean="0"/>
                      <m:t>𝑥</m:t>
                    </m:r>
                    <m:r>
                      <a:rPr lang="en-US" sz="2400" b="0" i="1" smtClean="0"/>
                      <m:t>,</m:t>
                    </m:r>
                    <m:r>
                      <a:rPr lang="en-US" sz="2400" b="0" i="1" smtClean="0"/>
                      <m:t>𝜔</m:t>
                    </m:r>
                    <m:r>
                      <a:rPr lang="en-US" sz="2400" b="0" i="1" smtClean="0"/>
                      <m:t>)</m:t>
                    </m:r>
                  </m:oMath>
                </a14:m>
                <a:r>
                  <a:rPr lang="en-US" sz="2400" dirty="0"/>
                  <a:t> and now we need determine the fittest set of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𝜔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22862437-D57D-F34D-AFAE-B47F1886C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24944"/>
                <a:ext cx="8820472" cy="2639029"/>
              </a:xfrm>
              <a:prstGeom prst="rect">
                <a:avLst/>
              </a:prstGeom>
              <a:blipFill>
                <a:blip r:embed="rId3"/>
                <a:stretch>
                  <a:fillRect l="-1007" t="-2392" r="-1439" b="-38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469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How should one find the best set of parameters? And more mathematically, what is the best and in what sense it is the best?</a:t>
            </a:r>
          </a:p>
        </p:txBody>
      </p:sp>
    </p:spTree>
    <p:extLst>
      <p:ext uri="{BB962C8B-B14F-4D97-AF65-F5344CB8AC3E}">
        <p14:creationId xmlns:p14="http://schemas.microsoft.com/office/powerpoint/2010/main" val="867741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How should one find the best set of parameters? And more mathematically, what is the best and in what sense it is the best?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EF84D3FD-9544-344C-9CEA-8BA3FE694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95720"/>
                <a:ext cx="8820472" cy="344544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To define it, we need to introduce a way to assess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quality</a:t>
                </a:r>
                <a:r>
                  <a:rPr lang="en-US" sz="2400" dirty="0"/>
                  <a:t> of the model. We have: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Input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1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2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3</m:t>
                        </m:r>
                      </m:sub>
                    </m:sSub>
                    <m:r>
                      <a:rPr lang="en-US" sz="2400" i="1"/>
                      <m:t>,</m:t>
                    </m:r>
                    <m:r>
                      <a:rPr lang="en-US" sz="2400" i="1"/>
                      <m:t>… 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Real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1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2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3</m:t>
                        </m:r>
                      </m:sub>
                    </m:sSub>
                    <m:r>
                      <a:rPr lang="en-US" sz="2400" i="1"/>
                      <m:t>…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Model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𝑦</m:t>
                    </m:r>
                    <m:r>
                      <a:rPr lang="en-US" sz="2400" b="0" i="1" smtClean="0"/>
                      <m:t>(</m:t>
                    </m:r>
                    <m:r>
                      <a:rPr lang="en-US" sz="2400" b="0" i="1" smtClean="0"/>
                      <m:t>𝑥</m:t>
                    </m:r>
                    <m:r>
                      <a:rPr lang="en-US" sz="2400" b="0" i="1" smtClean="0"/>
                      <m:t>,</m:t>
                    </m:r>
                    <m:r>
                      <a:rPr lang="en-US" sz="2400" b="0" i="1" smtClean="0"/>
                      <m:t>𝜔</m:t>
                    </m:r>
                    <m:r>
                      <a:rPr lang="en-US" sz="2400" b="0" i="1" smtClean="0"/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Thus for given set of parameters and any input we can come up with our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predicted output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/>
                            <m:t>𝑖</m:t>
                          </m:r>
                        </m:sub>
                      </m:sSub>
                      <m:r>
                        <a:rPr lang="en-US" sz="2400" b="0" i="1" dirty="0" smtClean="0"/>
                        <m:t>=</m:t>
                      </m:r>
                      <m:r>
                        <a:rPr lang="en-US" sz="2400" b="0" i="1" dirty="0" smtClean="0"/>
                        <m:t>𝑦</m:t>
                      </m:r>
                      <m:d>
                        <m:dPr>
                          <m:ctrlPr>
                            <a:rPr lang="en-US" sz="2400" b="0" i="1" dirty="0" smtClean="0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/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dirty="0" smtClean="0"/>
                                  </m:ctrlPr>
                                </m:accPr>
                                <m:e>
                                  <m:r>
                                    <a:rPr lang="en-US" sz="2400" b="0" i="1" dirty="0" smtClean="0"/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/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/>
                            <m:t>,</m:t>
                          </m:r>
                          <m:r>
                            <a:rPr lang="en-US" sz="2400" b="0" i="1" dirty="0" smtClean="0"/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EF84D3FD-9544-344C-9CEA-8BA3FE694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95720"/>
                <a:ext cx="8820472" cy="3445448"/>
              </a:xfrm>
              <a:prstGeom prst="rect">
                <a:avLst/>
              </a:prstGeom>
              <a:blipFill>
                <a:blip r:embed="rId2"/>
                <a:stretch>
                  <a:fillRect l="-1006" t="-2198" r="-86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059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/>
              <a:t>How should one find the best set of parameters? And more mathematically, what is the best and in what sense it is the best?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EF84D3FD-9544-344C-9CEA-8BA3FE694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95720"/>
                <a:ext cx="8820472" cy="344544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To define it, we need to introduce a way to assess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quality</a:t>
                </a:r>
                <a:r>
                  <a:rPr lang="en-US" sz="2400" dirty="0"/>
                  <a:t> of the model. We have: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Input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1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2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3</m:t>
                        </m:r>
                      </m:sub>
                    </m:sSub>
                    <m:r>
                      <a:rPr lang="en-US" sz="2400" i="1"/>
                      <m:t>,</m:t>
                    </m:r>
                    <m:r>
                      <a:rPr lang="en-US" sz="2400" i="1"/>
                      <m:t>… 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/>
                            </m:ctrlPr>
                          </m:accPr>
                          <m:e>
                            <m:r>
                              <a:rPr lang="en-US" sz="2400" i="1"/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/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Real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1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2</m:t>
                        </m:r>
                      </m:sub>
                    </m:sSub>
                    <m:r>
                      <a:rPr lang="en-US" sz="2400" i="1"/>
                      <m:t>,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3</m:t>
                        </m:r>
                      </m:sub>
                    </m:sSub>
                    <m:r>
                      <a:rPr lang="en-US" sz="2400" i="1"/>
                      <m:t>…</m:t>
                    </m:r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𝑦</m:t>
                        </m:r>
                      </m:e>
                      <m:sub>
                        <m:r>
                          <a:rPr lang="en-US" sz="2400" i="1"/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Model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𝑦</m:t>
                    </m:r>
                    <m:r>
                      <a:rPr lang="en-US" sz="2400" b="0" i="1" smtClean="0"/>
                      <m:t>(</m:t>
                    </m:r>
                    <m:r>
                      <a:rPr lang="en-US" sz="2400" b="0" i="1" smtClean="0"/>
                      <m:t>𝑥</m:t>
                    </m:r>
                    <m:r>
                      <a:rPr lang="en-US" sz="2400" b="0" i="1" smtClean="0"/>
                      <m:t>,</m:t>
                    </m:r>
                    <m:r>
                      <a:rPr lang="en-US" sz="2400" b="0" i="1" smtClean="0"/>
                      <m:t>𝜔</m:t>
                    </m:r>
                    <m:r>
                      <a:rPr lang="en-US" sz="2400" b="0" i="1" smtClean="0"/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Thus for given set of parameters and any input we can come up with our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predicted output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 smtClean="0"/>
                            <m:t>𝑖</m:t>
                          </m:r>
                        </m:sub>
                      </m:sSub>
                      <m:r>
                        <a:rPr lang="en-US" sz="2400" b="0" i="1" dirty="0" smtClean="0"/>
                        <m:t>=</m:t>
                      </m:r>
                      <m:r>
                        <a:rPr lang="en-US" sz="2400" b="0" i="1" dirty="0" smtClean="0"/>
                        <m:t>𝑦</m:t>
                      </m:r>
                      <m:d>
                        <m:dPr>
                          <m:ctrlPr>
                            <a:rPr lang="en-US" sz="2400" b="0" i="1" dirty="0" smtClean="0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/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dirty="0" smtClean="0"/>
                                  </m:ctrlPr>
                                </m:accPr>
                                <m:e>
                                  <m:r>
                                    <a:rPr lang="en-US" sz="2400" b="0" i="1" dirty="0" smtClean="0"/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/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/>
                            <m:t>,</m:t>
                          </m:r>
                          <m:r>
                            <a:rPr lang="en-US" sz="2400" b="0" i="1" dirty="0" smtClean="0"/>
                            <m:t>𝜔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EF84D3FD-9544-344C-9CEA-8BA3FE694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95720"/>
                <a:ext cx="8820472" cy="3445448"/>
              </a:xfrm>
              <a:prstGeom prst="rect">
                <a:avLst/>
              </a:prstGeom>
              <a:blipFill>
                <a:blip r:embed="rId2"/>
                <a:stretch>
                  <a:fillRect l="-1006" t="-2198" r="-86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595ABA06-9A42-9648-BD49-BF91D9ECE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329" y="5085184"/>
                <a:ext cx="8820472" cy="136815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Thus one should think of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loss</a:t>
                </a:r>
                <a:r>
                  <a:rPr lang="en-US" sz="2400" dirty="0"/>
                  <a:t> of the prediction towards this input: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𝑙𝑜𝑠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𝑠</m:t>
                          </m:r>
                        </m:e>
                        <m:sub>
                          <m:r>
                            <a:rPr lang="en-US" sz="2400" b="0" i="1" smtClean="0"/>
                            <m:t>𝑖</m:t>
                          </m:r>
                        </m:sub>
                      </m:sSub>
                      <m:r>
                        <a:rPr lang="en-US" sz="2400" b="0" i="1" smtClean="0"/>
                        <m:t>=</m:t>
                      </m:r>
                      <m:r>
                        <a:rPr lang="en-US" sz="2400" b="0" i="1" smtClean="0"/>
                        <m:t>𝑔</m:t>
                      </m:r>
                      <m:r>
                        <a:rPr lang="en-US" sz="2400" b="0" i="1" smtClean="0"/>
                        <m:t>(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𝑖</m:t>
                          </m:r>
                        </m:sub>
                      </m:sSub>
                      <m:r>
                        <a:rPr lang="en-US" sz="2400" b="0" i="1" smtClean="0"/>
                        <m:t>−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/>
                            <m:t>𝑖</m:t>
                          </m:r>
                        </m:sub>
                      </m:sSub>
                      <m:r>
                        <a:rPr lang="en-US" sz="2400" b="0" i="1" smtClean="0"/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595ABA06-9A42-9648-BD49-BF91D9EC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29" y="5085184"/>
                <a:ext cx="8820472" cy="1368152"/>
              </a:xfrm>
              <a:prstGeom prst="rect">
                <a:avLst/>
              </a:prstGeom>
              <a:blipFill>
                <a:blip r:embed="rId3"/>
                <a:stretch>
                  <a:fillRect l="-1004" t="-454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69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402151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Thus one should think of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loss</a:t>
                </a:r>
                <a:r>
                  <a:rPr lang="en-US" sz="2400" dirty="0"/>
                  <a:t> of the prediction towards this input: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𝑙𝑜𝑠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𝑠</m:t>
                          </m:r>
                        </m:e>
                        <m:sub>
                          <m:r>
                            <a:rPr lang="en-US" sz="2400" i="1"/>
                            <m:t>𝑖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r>
                        <a:rPr lang="en-US" sz="2400" i="1"/>
                        <m:t>𝑔</m:t>
                      </m:r>
                      <m:r>
                        <a:rPr lang="en-US" sz="2400" i="1"/>
                        <m:t>(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i="1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𝑖</m:t>
                          </m:r>
                        </m:sub>
                      </m:sSub>
                      <m:r>
                        <a:rPr lang="en-US" sz="2400" i="1"/>
                        <m:t>−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/>
                            <m:t>𝑖</m:t>
                          </m:r>
                        </m:sub>
                      </m:sSub>
                      <m:r>
                        <a:rPr lang="en-US" sz="2400" i="1"/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Therefore one can produce the simplest composite loss: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𝐿𝑜𝑠𝑠</m:t>
                      </m:r>
                      <m:d>
                        <m:dPr>
                          <m:ctrlPr>
                            <a:rPr lang="en-US" sz="2400" b="0" i="1" smtClean="0"/>
                          </m:ctrlPr>
                        </m:d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</m:d>
                      <m:r>
                        <a:rPr lang="en-US" sz="2400" b="0" i="1" smtClean="0"/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/>
                            <m:t>𝑖</m:t>
                          </m:r>
                          <m:r>
                            <a:rPr lang="en-US" sz="2400" b="0" i="1" smtClean="0"/>
                            <m:t>=1</m:t>
                          </m:r>
                        </m:sub>
                        <m:sup>
                          <m:r>
                            <a:rPr lang="en-US" sz="2400" b="0" i="1" smtClean="0"/>
                            <m:t>𝑁</m:t>
                          </m:r>
                        </m:sup>
                        <m:e>
                          <m:r>
                            <a:rPr lang="en-US" sz="2400" b="0" i="1" smtClean="0"/>
                            <m:t>𝑔</m:t>
                          </m:r>
                          <m:d>
                            <m:dPr>
                              <m:ctrlPr>
                                <a:rPr lang="en-US" sz="2400" b="0" i="1" smtClean="0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r>
                                    <a:rPr lang="en-US" sz="2400" b="0" i="1" smtClean="0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/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/>
                                      </m:ctrlPr>
                                    </m:acc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/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/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=1</m:t>
                              </m:r>
                            </m:sub>
                            <m:sup>
                              <m:r>
                                <a:rPr lang="en-US" sz="2400" i="1"/>
                                <m:t>𝑁</m:t>
                              </m:r>
                            </m:sup>
                            <m:e>
                              <m:r>
                                <a:rPr lang="en-US" sz="2400" i="1"/>
                                <m:t>𝑔</m:t>
                              </m:r>
                              <m:r>
                                <a:rPr lang="en-US" sz="2400" i="1"/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r>
                                <a:rPr lang="en-US" sz="2400" i="1" dirty="0"/>
                                <m:t>𝑦</m:t>
                              </m:r>
                              <m:d>
                                <m:dPr>
                                  <m:ctrlPr>
                                    <a:rPr lang="en-US" sz="2400" i="1" dirty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 dirty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/>
                                    <m:t>,</m:t>
                                  </m:r>
                                  <m:r>
                                    <a:rPr lang="en-US" sz="2400" i="1" dirty="0"/>
                                    <m:t>𝜔</m:t>
                                  </m:r>
                                </m:e>
                              </m:d>
                              <m:r>
                                <a:rPr lang="en-US" sz="2400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Or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average</a:t>
                </a:r>
                <a:r>
                  <a:rPr lang="en-US" sz="2400" dirty="0"/>
                  <a:t> loss: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𝐿𝑜𝑠𝑠</m:t>
                      </m:r>
                      <m:d>
                        <m:dPr>
                          <m:ctrlPr>
                            <a:rPr lang="en-US" sz="2400" i="1"/>
                          </m:ctrlPr>
                        </m:dPr>
                        <m:e>
                          <m:r>
                            <a:rPr lang="en-US" sz="2400" i="1"/>
                            <m:t>𝜔</m:t>
                          </m:r>
                        </m:e>
                      </m:d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b="0" i="1" smtClean="0"/>
                          </m:ctrlPr>
                        </m:fPr>
                        <m:num>
                          <m:r>
                            <a:rPr lang="en-US" sz="2400" b="0" i="1" smtClean="0"/>
                            <m:t>1</m:t>
                          </m:r>
                        </m:num>
                        <m:den>
                          <m:r>
                            <a:rPr lang="en-US" sz="2400" b="0" i="1" smtClean="0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r>
                            <a:rPr lang="en-US" sz="2400" i="1"/>
                            <m:t>𝑔</m:t>
                          </m:r>
                          <m:d>
                            <m:dPr>
                              <m:ctrlPr>
                                <a:rPr lang="en-US" sz="24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/>
                                      </m:ctrlPr>
                                    </m:accPr>
                                    <m:e>
                                      <m:r>
                                        <a:rPr lang="en-US" sz="2400" i="1"/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/>
                            <m:t>=</m:t>
                          </m:r>
                          <m:f>
                            <m:fPr>
                              <m:ctrlPr>
                                <a:rPr lang="en-US" sz="2400" b="0" i="1" smtClean="0"/>
                              </m:ctrlPr>
                            </m:fPr>
                            <m:num>
                              <m:r>
                                <a:rPr lang="en-US" sz="2400" b="0" i="1" smtClean="0"/>
                                <m:t>1</m:t>
                              </m:r>
                            </m:num>
                            <m:den>
                              <m:r>
                                <a:rPr lang="en-US" sz="2400" b="0" i="1" smtClean="0"/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/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=1</m:t>
                              </m:r>
                            </m:sub>
                            <m:sup>
                              <m:r>
                                <a:rPr lang="en-US" sz="2400" i="1"/>
                                <m:t>𝑁</m:t>
                              </m:r>
                            </m:sup>
                            <m:e>
                              <m:r>
                                <a:rPr lang="en-US" sz="2400" i="1"/>
                                <m:t>𝑔</m:t>
                              </m:r>
                              <m:r>
                                <a:rPr lang="en-US" sz="2400" i="1"/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r>
                                <a:rPr lang="en-US" sz="2400" i="1" dirty="0"/>
                                <m:t>𝑦</m:t>
                              </m:r>
                              <m:d>
                                <m:dPr>
                                  <m:ctrlPr>
                                    <a:rPr lang="en-US" sz="2400" i="1" dirty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 dirty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/>
                                    <m:t>,</m:t>
                                  </m:r>
                                  <m:r>
                                    <a:rPr lang="en-US" sz="2400" i="1" dirty="0"/>
                                    <m:t>𝜔</m:t>
                                  </m:r>
                                </m:e>
                              </m:d>
                              <m:r>
                                <a:rPr lang="en-US" sz="2400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4021512"/>
              </a:xfrm>
              <a:prstGeom prst="rect">
                <a:avLst/>
              </a:prstGeom>
              <a:blipFill>
                <a:blip r:embed="rId2"/>
                <a:stretch>
                  <a:fillRect l="-1006" t="-1887" b="-4213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725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402151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Thus one should think of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loss</a:t>
                </a:r>
                <a:r>
                  <a:rPr lang="en-US" sz="2400" dirty="0"/>
                  <a:t> of the prediction towards this input: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𝑙𝑜𝑠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𝑠</m:t>
                          </m:r>
                        </m:e>
                        <m:sub>
                          <m:r>
                            <a:rPr lang="en-US" sz="2400" i="1"/>
                            <m:t>𝑖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r>
                        <a:rPr lang="en-US" sz="2400" i="1"/>
                        <m:t>𝑔</m:t>
                      </m:r>
                      <m:r>
                        <a:rPr lang="en-US" sz="2400" i="1"/>
                        <m:t>(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i="1"/>
                            <m:t>𝑦</m:t>
                          </m:r>
                        </m:e>
                        <m:sub>
                          <m:r>
                            <a:rPr lang="en-US" sz="2400" b="0" i="1" smtClean="0"/>
                            <m:t>𝑖</m:t>
                          </m:r>
                        </m:sub>
                      </m:sSub>
                      <m:r>
                        <a:rPr lang="en-US" sz="2400" i="1"/>
                        <m:t>−</m:t>
                      </m:r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/>
                              </m:ctrlPr>
                            </m:accPr>
                            <m:e>
                              <m:r>
                                <a:rPr lang="en-US" sz="2400" i="1"/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/>
                            <m:t>𝑖</m:t>
                          </m:r>
                        </m:sub>
                      </m:sSub>
                      <m:r>
                        <a:rPr lang="en-US" sz="2400" i="1"/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Therefore one can produce the simplest composite loss: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𝐿𝑜𝑠𝑠</m:t>
                      </m:r>
                      <m:d>
                        <m:dPr>
                          <m:ctrlPr>
                            <a:rPr lang="en-US" sz="2400" b="0" i="1" smtClean="0"/>
                          </m:ctrlPr>
                        </m:d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</m:d>
                      <m:r>
                        <a:rPr lang="en-US" sz="2400" b="0" i="1" smtClean="0"/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/>
                            <m:t>𝑖</m:t>
                          </m:r>
                          <m:r>
                            <a:rPr lang="en-US" sz="2400" b="0" i="1" smtClean="0"/>
                            <m:t>=1</m:t>
                          </m:r>
                        </m:sub>
                        <m:sup>
                          <m:r>
                            <a:rPr lang="en-US" sz="2400" b="0" i="1" smtClean="0"/>
                            <m:t>𝑁</m:t>
                          </m:r>
                        </m:sup>
                        <m:e>
                          <m:r>
                            <a:rPr lang="en-US" sz="2400" b="0" i="1" smtClean="0"/>
                            <m:t>𝑔</m:t>
                          </m:r>
                          <m:d>
                            <m:dPr>
                              <m:ctrlPr>
                                <a:rPr lang="en-US" sz="2400" b="0" i="1" smtClean="0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r>
                                    <a:rPr lang="en-US" sz="2400" b="0" i="1" smtClean="0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/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/>
                                      </m:ctrlPr>
                                    </m:acc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/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/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=1</m:t>
                              </m:r>
                            </m:sub>
                            <m:sup>
                              <m:r>
                                <a:rPr lang="en-US" sz="2400" i="1"/>
                                <m:t>𝑁</m:t>
                              </m:r>
                            </m:sup>
                            <m:e>
                              <m:r>
                                <a:rPr lang="en-US" sz="2400" i="1"/>
                                <m:t>𝑔</m:t>
                              </m:r>
                              <m:r>
                                <a:rPr lang="en-US" sz="2400" i="1"/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r>
                                <a:rPr lang="en-US" sz="2400" i="1" dirty="0"/>
                                <m:t>𝑦</m:t>
                              </m:r>
                              <m:d>
                                <m:dPr>
                                  <m:ctrlPr>
                                    <a:rPr lang="en-US" sz="2400" i="1" dirty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 dirty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/>
                                    <m:t>,</m:t>
                                  </m:r>
                                  <m:r>
                                    <a:rPr lang="en-US" sz="2400" i="1" dirty="0"/>
                                    <m:t>𝜔</m:t>
                                  </m:r>
                                </m:e>
                              </m:d>
                              <m:r>
                                <a:rPr lang="en-US" sz="2400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Or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average</a:t>
                </a:r>
                <a:r>
                  <a:rPr lang="en-US" sz="2400" dirty="0"/>
                  <a:t> loss: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𝐿𝑜𝑠𝑠</m:t>
                      </m:r>
                      <m:d>
                        <m:dPr>
                          <m:ctrlPr>
                            <a:rPr lang="en-US" sz="2400" i="1"/>
                          </m:ctrlPr>
                        </m:dPr>
                        <m:e>
                          <m:r>
                            <a:rPr lang="en-US" sz="2400" i="1"/>
                            <m:t>𝜔</m:t>
                          </m:r>
                        </m:e>
                      </m:d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b="0" i="1" smtClean="0"/>
                          </m:ctrlPr>
                        </m:fPr>
                        <m:num>
                          <m:r>
                            <a:rPr lang="en-US" sz="2400" b="0" i="1" smtClean="0"/>
                            <m:t>1</m:t>
                          </m:r>
                        </m:num>
                        <m:den>
                          <m:r>
                            <a:rPr lang="en-US" sz="2400" b="0" i="1" smtClean="0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r>
                            <a:rPr lang="en-US" sz="2400" i="1"/>
                            <m:t>𝑔</m:t>
                          </m:r>
                          <m:d>
                            <m:dPr>
                              <m:ctrlPr>
                                <a:rPr lang="en-US" sz="24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/>
                                      </m:ctrlPr>
                                    </m:accPr>
                                    <m:e>
                                      <m:r>
                                        <a:rPr lang="en-US" sz="2400" i="1"/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/>
                            <m:t>=</m:t>
                          </m:r>
                          <m:f>
                            <m:fPr>
                              <m:ctrlPr>
                                <a:rPr lang="en-US" sz="2400" b="0" i="1" smtClean="0"/>
                              </m:ctrlPr>
                            </m:fPr>
                            <m:num>
                              <m:r>
                                <a:rPr lang="en-US" sz="2400" b="0" i="1" smtClean="0"/>
                                <m:t>1</m:t>
                              </m:r>
                            </m:num>
                            <m:den>
                              <m:r>
                                <a:rPr lang="en-US" sz="2400" b="0" i="1" smtClean="0"/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/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=1</m:t>
                              </m:r>
                            </m:sub>
                            <m:sup>
                              <m:r>
                                <a:rPr lang="en-US" sz="2400" i="1"/>
                                <m:t>𝑁</m:t>
                              </m:r>
                            </m:sup>
                            <m:e>
                              <m:r>
                                <a:rPr lang="en-US" sz="2400" i="1"/>
                                <m:t>𝑔</m:t>
                              </m:r>
                              <m:r>
                                <a:rPr lang="en-US" sz="2400" i="1"/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</m:sub>
                              </m:sSub>
                              <m:r>
                                <a:rPr lang="en-US" sz="2400" i="1"/>
                                <m:t>−</m:t>
                              </m:r>
                              <m:r>
                                <a:rPr lang="en-US" sz="2400" i="1" dirty="0"/>
                                <m:t>𝑦</m:t>
                              </m:r>
                              <m:d>
                                <m:dPr>
                                  <m:ctrlPr>
                                    <a:rPr lang="en-US" sz="2400" i="1" dirty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 dirty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 dirty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/>
                                    <m:t>,</m:t>
                                  </m:r>
                                  <m:r>
                                    <a:rPr lang="en-US" sz="2400" i="1" dirty="0"/>
                                    <m:t>𝜔</m:t>
                                  </m:r>
                                </m:e>
                              </m:d>
                              <m:r>
                                <a:rPr lang="en-US" sz="2400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4021512"/>
              </a:xfrm>
              <a:prstGeom prst="rect">
                <a:avLst/>
              </a:prstGeom>
              <a:blipFill>
                <a:blip r:embed="rId2"/>
                <a:stretch>
                  <a:fillRect l="-1006" t="-1887" b="-42138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5FAFE0B8-238B-9242-B240-69070C608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869160"/>
                <a:ext cx="8820472" cy="85316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r>
                      <a:rPr lang="en-US" sz="2400" b="0" i="1" smtClean="0"/>
                      <m:t>(</m:t>
                    </m:r>
                    <m:r>
                      <a:rPr lang="en-US" sz="2400" b="0" i="1" smtClean="0"/>
                      <m:t>𝑥</m:t>
                    </m:r>
                    <m:r>
                      <a:rPr lang="en-US" sz="2400" b="0" i="1" smtClean="0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5FAFE0B8-238B-9242-B240-69070C608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869160"/>
                <a:ext cx="8820472" cy="853160"/>
              </a:xfrm>
              <a:prstGeom prst="rect">
                <a:avLst/>
              </a:prstGeom>
              <a:blipFill>
                <a:blip r:embed="rId3"/>
                <a:stretch>
                  <a:fillRect l="-1007" t="-72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614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r>
                      <a:rPr lang="en-US" sz="2400" i="1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blipFill>
                <a:blip r:embed="rId2"/>
                <a:stretch>
                  <a:fillRect l="-1007" t="-15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Let consider some 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r>
                      <a:rPr lang="en-US" sz="2400" b="0" i="1" smtClean="0"/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blipFill>
                <a:blip r:embed="rId3"/>
                <a:stretch>
                  <a:fillRect l="-1781" t="-20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1B3986-2151-F94D-B28E-DB31D5AF0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804" y="1340768"/>
            <a:ext cx="3325866" cy="29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75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r>
                      <a:rPr lang="en-US" sz="2400" i="1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blipFill>
                <a:blip r:embed="rId2"/>
                <a:stretch>
                  <a:fillRect l="-1007" t="-15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Let consider some 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r>
                      <a:rPr lang="en-US" sz="2400" b="0" i="1" smtClean="0"/>
                      <m:t>𝑥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r>
                      <a:rPr lang="en-US" sz="2400" b="0" i="1" smtClean="0"/>
                      <m:t>|</m:t>
                    </m:r>
                    <m:r>
                      <a:rPr lang="en-US" sz="2400" i="1"/>
                      <m:t>𝑥</m:t>
                    </m:r>
                    <m:r>
                      <a:rPr lang="en-US" sz="2400" b="0" i="1" smtClean="0"/>
                      <m:t>|</m:t>
                    </m:r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blipFill>
                <a:blip r:embed="rId3"/>
                <a:stretch>
                  <a:fillRect l="-1781" t="-20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547BB2-1DF1-D248-9CE6-F7B5E85A2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804" y="1340768"/>
            <a:ext cx="3325866" cy="29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2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r>
                      <a:rPr lang="en-US" sz="2400" i="1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blipFill>
                <a:blip r:embed="rId2"/>
                <a:stretch>
                  <a:fillRect l="-1007" t="-15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Let consider some 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r>
                      <a:rPr lang="en-US" sz="2400" b="0" i="1" smtClean="0"/>
                      <m:t>𝑥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r>
                      <a:rPr lang="en-US" sz="2400" b="0" i="1" smtClean="0"/>
                      <m:t>|</m:t>
                    </m:r>
                    <m:r>
                      <a:rPr lang="en-US" sz="2400" i="1"/>
                      <m:t>𝑥</m:t>
                    </m:r>
                    <m:r>
                      <a:rPr lang="en-US" sz="2400" b="0" i="1" smtClean="0"/>
                      <m:t>|</m:t>
                    </m:r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sSup>
                      <m:sSupPr>
                        <m:ctrlPr>
                          <a:rPr lang="en-US" sz="2400" b="0" i="1" smtClean="0"/>
                        </m:ctrlPr>
                      </m:sSupPr>
                      <m:e>
                        <m:r>
                          <a:rPr lang="en-US" sz="2400" b="0" i="1" smtClean="0"/>
                          <m:t>𝑥</m:t>
                        </m:r>
                      </m:e>
                      <m:sup>
                        <m:r>
                          <a:rPr lang="en-US" sz="2400" b="0" i="1" smtClean="0"/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62154"/>
                <a:ext cx="4986300" cy="3779013"/>
              </a:xfrm>
              <a:prstGeom prst="rect">
                <a:avLst/>
              </a:prstGeom>
              <a:blipFill>
                <a:blip r:embed="rId3"/>
                <a:stretch>
                  <a:fillRect l="-1781" t="-20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11D7F0-B9BC-304F-B99F-0ED98F94D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804" y="1340768"/>
            <a:ext cx="3325866" cy="29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4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concept of partial derivatives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5556"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9E0A4BD-858E-6C45-9EAB-AFDD6B99A869}"/>
              </a:ext>
            </a:extLst>
          </p:cNvPr>
          <p:cNvSpPr txBox="1">
            <a:spLocks/>
          </p:cNvSpPr>
          <p:nvPr/>
        </p:nvSpPr>
        <p:spPr>
          <a:xfrm>
            <a:off x="161764" y="1999776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As we remember, partial derivatives are actually derivatives of the function’s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restrictions</a:t>
            </a:r>
            <a:r>
              <a:rPr lang="en-US" sz="2400" dirty="0">
                <a:ea typeface="Myriad Pro" charset="0"/>
                <a:cs typeface="Myriad Pro" charset="0"/>
              </a:rPr>
              <a:t> on certain lines – in other words, on certain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directions</a:t>
            </a:r>
            <a:r>
              <a:rPr lang="en-US" sz="2400" dirty="0">
                <a:ea typeface="Myriad Pro" charset="0"/>
                <a:cs typeface="Myriad Pro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1608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r>
                      <a:rPr lang="en-US" sz="2400" i="1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blipFill>
                <a:blip r:embed="rId2"/>
                <a:stretch>
                  <a:fillRect l="-1007" t="-15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62155"/>
                <a:ext cx="4986300" cy="313094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Let consider some 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r>
                      <a:rPr lang="en-US" sz="2400" b="0" i="1" smtClean="0"/>
                      <m:t>𝑥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r>
                      <a:rPr lang="en-US" sz="2400" b="0" i="1" smtClean="0"/>
                      <m:t>|</m:t>
                    </m:r>
                    <m:r>
                      <a:rPr lang="en-US" sz="2400" i="1"/>
                      <m:t>𝑥</m:t>
                    </m:r>
                    <m:r>
                      <a:rPr lang="en-US" sz="2400" b="0" i="1" smtClean="0"/>
                      <m:t>|</m:t>
                    </m:r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sSup>
                      <m:sSupPr>
                        <m:ctrlPr>
                          <a:rPr lang="en-US" sz="2400" b="0" i="1" smtClean="0"/>
                        </m:ctrlPr>
                      </m:sSupPr>
                      <m:e>
                        <m:r>
                          <a:rPr lang="en-US" sz="2400" b="0" i="1" smtClean="0"/>
                          <m:t>𝑥</m:t>
                        </m:r>
                      </m:e>
                      <m:sup>
                        <m:r>
                          <a:rPr lang="en-US" sz="2400" b="0" i="1" smtClean="0"/>
                          <m:t>2</m:t>
                        </m:r>
                      </m:sup>
                    </m:sSup>
                  </m:oMath>
                </a14:m>
                <a:endParaRPr lang="en-US" sz="2400" b="0" i="1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i="1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/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/>
                            </m:ctrlPr>
                          </m:eqArrPr>
                          <m:e>
                            <m:r>
                              <a:rPr lang="en-US" sz="2400" b="0" i="1" smtClean="0"/>
                              <m:t>𝑎</m:t>
                            </m:r>
                            <m:sSup>
                              <m:sSupPr>
                                <m:ctrlPr>
                                  <a:rPr lang="en-US" sz="2400" b="0" i="1" smtClean="0"/>
                                </m:ctrlPr>
                              </m:sSupPr>
                              <m:e>
                                <m:r>
                                  <a:rPr lang="en-US" sz="2400" b="0" i="1" smtClean="0"/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/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/>
                              <m:t>,  </m:t>
                            </m:r>
                            <m:r>
                              <a:rPr lang="en-US" sz="2400" b="0" i="1" smtClean="0"/>
                              <m:t>𝑥</m:t>
                            </m:r>
                            <m:r>
                              <a:rPr lang="en-US" sz="2400" b="0" i="1" smtClean="0"/>
                              <m:t>≥0</m:t>
                            </m:r>
                          </m:e>
                          <m:e>
                            <m:r>
                              <a:rPr lang="en-US" sz="2400" b="0" i="1" smtClean="0"/>
                              <m:t>𝑏</m:t>
                            </m:r>
                            <m:sSup>
                              <m:sSupPr>
                                <m:ctrlPr>
                                  <a:rPr lang="en-US" sz="2400" b="0" i="1" smtClean="0"/>
                                </m:ctrlPr>
                              </m:sSupPr>
                              <m:e>
                                <m:r>
                                  <a:rPr lang="en-US" sz="2400" b="0" i="1" smtClean="0"/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/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/>
                              <m:t>,  </m:t>
                            </m:r>
                            <m:r>
                              <a:rPr lang="en-US" sz="2400" b="0" i="1" smtClean="0"/>
                              <m:t>𝑥</m:t>
                            </m:r>
                            <m:r>
                              <a:rPr lang="en-US" sz="2400" b="0" i="1" smtClean="0"/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62155"/>
                <a:ext cx="4986300" cy="3130942"/>
              </a:xfrm>
              <a:prstGeom prst="rect">
                <a:avLst/>
              </a:prstGeom>
              <a:blipFill>
                <a:blip r:embed="rId3"/>
                <a:stretch>
                  <a:fillRect l="-5852" t="-10931" b="-90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36FD67-51A1-B94B-8E11-7F94389F6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805" y="1340768"/>
            <a:ext cx="3325864" cy="29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The question here is: how to define the function </a:t>
                </a: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r>
                      <a:rPr lang="en-US" sz="2400" i="1"/>
                      <m:t>(</m:t>
                    </m:r>
                    <m:r>
                      <a:rPr lang="en-US" sz="2400" i="1"/>
                      <m:t>𝑥</m:t>
                    </m:r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504056"/>
              </a:xfrm>
              <a:prstGeom prst="rect">
                <a:avLst/>
              </a:prstGeom>
              <a:blipFill>
                <a:blip r:embed="rId2"/>
                <a:stretch>
                  <a:fillRect l="-1007" t="-15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62155"/>
                <a:ext cx="4986300" cy="313094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Let consider some options: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r>
                      <a:rPr lang="en-US" sz="2400" b="0" i="1" smtClean="0"/>
                      <m:t>𝑥</m:t>
                    </m:r>
                  </m:oMath>
                </a14:m>
                <a:endParaRPr lang="en-US" sz="2400" b="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r>
                      <a:rPr lang="en-US" sz="2400" b="0" i="1" smtClean="0"/>
                      <m:t>|</m:t>
                    </m:r>
                    <m:r>
                      <a:rPr lang="en-US" sz="2400" i="1"/>
                      <m:t>𝑥</m:t>
                    </m:r>
                    <m:r>
                      <a:rPr lang="en-US" sz="2400" b="0" i="1" smtClean="0"/>
                      <m:t>|</m:t>
                    </m:r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sz="2400" i="1"/>
                      <m:t>𝑔</m:t>
                    </m:r>
                    <m:d>
                      <m:dPr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𝑥</m:t>
                        </m:r>
                      </m:e>
                    </m:d>
                    <m:r>
                      <a:rPr lang="en-US" sz="2400" i="1"/>
                      <m:t>=</m:t>
                    </m:r>
                    <m:sSup>
                      <m:sSupPr>
                        <m:ctrlPr>
                          <a:rPr lang="en-US" sz="2400" b="0" i="1" smtClean="0"/>
                        </m:ctrlPr>
                      </m:sSupPr>
                      <m:e>
                        <m:r>
                          <a:rPr lang="en-US" sz="2400" b="0" i="1" smtClean="0"/>
                          <m:t>𝑥</m:t>
                        </m:r>
                      </m:e>
                      <m:sup>
                        <m:r>
                          <a:rPr lang="en-US" sz="2400" b="0" i="1" smtClean="0"/>
                          <m:t>2</m:t>
                        </m:r>
                      </m:sup>
                    </m:sSup>
                  </m:oMath>
                </a14:m>
                <a:endParaRPr lang="en-US" sz="2400" b="0" i="1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i="1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d>
                      <m:dPr>
                        <m:ctrlPr>
                          <a:rPr lang="en-US" sz="2400" b="0" i="1" smtClean="0"/>
                        </m:ctrlPr>
                      </m:dPr>
                      <m:e>
                        <m:r>
                          <a:rPr lang="en-US" sz="2400" b="0" i="1" smtClean="0"/>
                          <m:t>𝑥</m:t>
                        </m:r>
                      </m:e>
                    </m:d>
                    <m:r>
                      <a:rPr lang="en-US" sz="2400" b="0" i="1" smtClean="0"/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/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/>
                            </m:ctrlPr>
                          </m:eqArrPr>
                          <m:e>
                            <m:r>
                              <a:rPr lang="en-US" sz="2400" b="0" i="1" smtClean="0"/>
                              <m:t>𝑎</m:t>
                            </m:r>
                            <m:sSup>
                              <m:sSupPr>
                                <m:ctrlPr>
                                  <a:rPr lang="en-US" sz="2400" b="0" i="1" smtClean="0"/>
                                </m:ctrlPr>
                              </m:sSupPr>
                              <m:e>
                                <m:r>
                                  <a:rPr lang="en-US" sz="2400" b="0" i="1" smtClean="0"/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/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/>
                              <m:t>,  </m:t>
                            </m:r>
                            <m:r>
                              <a:rPr lang="en-US" sz="2400" b="0" i="1" smtClean="0"/>
                              <m:t>𝑥</m:t>
                            </m:r>
                            <m:r>
                              <a:rPr lang="en-US" sz="2400" b="0" i="1" smtClean="0"/>
                              <m:t>≥0</m:t>
                            </m:r>
                          </m:e>
                          <m:e>
                            <m:r>
                              <a:rPr lang="en-US" sz="2400" b="0" i="1" smtClean="0"/>
                              <m:t>𝑏</m:t>
                            </m:r>
                            <m:sSup>
                              <m:sSupPr>
                                <m:ctrlPr>
                                  <a:rPr lang="en-US" sz="2400" b="0" i="1" smtClean="0"/>
                                </m:ctrlPr>
                              </m:sSupPr>
                              <m:e>
                                <m:r>
                                  <a:rPr lang="en-US" sz="2400" b="0" i="1" smtClean="0"/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/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/>
                              <m:t>,  </m:t>
                            </m:r>
                            <m:r>
                              <a:rPr lang="en-US" sz="2400" b="0" i="1" smtClean="0"/>
                              <m:t>𝑥</m:t>
                            </m:r>
                            <m:r>
                              <a:rPr lang="en-US" sz="2400" b="0" i="1" smtClean="0"/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1604950-8FF2-D14F-B4C8-00ADB818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62155"/>
                <a:ext cx="4986300" cy="3130942"/>
              </a:xfrm>
              <a:prstGeom prst="rect">
                <a:avLst/>
              </a:prstGeom>
              <a:blipFill>
                <a:blip r:embed="rId3"/>
                <a:stretch>
                  <a:fillRect l="-5852" t="-10931" b="-90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8EFAC75E-72D6-DB43-AA4C-3033CF313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319572"/>
                <a:ext cx="5706380" cy="190680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What one could expect from chosen </a:t>
                </a:r>
                <a14:m>
                  <m:oMath xmlns:m="http://schemas.openxmlformats.org/officeDocument/2006/math">
                    <m:r>
                      <a:rPr lang="en-US" sz="2400" b="0" i="1" smtClean="0"/>
                      <m:t>𝑔</m:t>
                    </m:r>
                    <m:r>
                      <a:rPr lang="en-US" sz="2400" b="0" i="1" smtClean="0"/>
                      <m:t>(</m:t>
                    </m:r>
                    <m:r>
                      <a:rPr lang="en-US" sz="2400" b="0" i="1" smtClean="0"/>
                      <m:t>𝑥</m:t>
                    </m:r>
                    <m:r>
                      <a:rPr lang="en-US" sz="2400" b="0" i="1" smtClean="0"/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Differentiability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Non-negativity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Symmetry</a:t>
                </a:r>
                <a:r>
                  <a:rPr lang="en-US" sz="2400" dirty="0"/>
                  <a:t> (or non-symmetry)</a:t>
                </a: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8EFAC75E-72D6-DB43-AA4C-3033CF31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319572"/>
                <a:ext cx="5706380" cy="1906804"/>
              </a:xfrm>
              <a:prstGeom prst="rect">
                <a:avLst/>
              </a:prstGeom>
              <a:blipFill>
                <a:blip r:embed="rId4"/>
                <a:stretch>
                  <a:fillRect l="-1552" t="-3289" b="-131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36FD67-51A1-B94B-8E11-7F94389F6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805" y="1340768"/>
            <a:ext cx="3325864" cy="29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5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 a result we can produce an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MSE</a:t>
                </a:r>
                <a:r>
                  <a:rPr lang="en-US" sz="2400" dirty="0"/>
                  <a:t>: mean squared error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𝐿𝑜𝑠𝑠</m:t>
                      </m:r>
                      <m:d>
                        <m:dPr>
                          <m:ctrlPr>
                            <a:rPr lang="en-US" sz="2400" b="0" i="1" smtClean="0"/>
                          </m:ctrlPr>
                        </m:d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</m:d>
                      <m:r>
                        <a:rPr lang="en-US" sz="2400" b="0" i="1" smtClean="0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1</m:t>
                          </m:r>
                        </m:num>
                        <m:den>
                          <m:r>
                            <a:rPr lang="en-US" sz="2400" i="1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/>
                                      </m:ctrlPr>
                                    </m:sSubPr>
                                    <m:e>
                                      <m:r>
                                        <a:rPr lang="en-US" sz="2400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−</m:t>
                                  </m:r>
                                  <m:r>
                                    <a:rPr lang="en-US" sz="2400" i="1" dirty="0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i="1" dirty="0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 dirty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/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 dirty="0"/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dirty="0"/>
                                        <m:t>,</m:t>
                                      </m:r>
                                      <m:r>
                                        <a:rPr lang="en-US" sz="2400" i="1" dirty="0"/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/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or more comprehensive non-symmetrical case: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𝐿𝑜𝑠𝑠</m:t>
                      </m:r>
                      <m:d>
                        <m:dPr>
                          <m:ctrlPr>
                            <a:rPr lang="en-US" sz="2400" i="1"/>
                          </m:ctrlPr>
                        </m:dPr>
                        <m:e>
                          <m:r>
                            <a:rPr lang="en-US" sz="2400" i="1"/>
                            <m:t>𝜔</m:t>
                          </m:r>
                        </m:e>
                      </m:d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1</m:t>
                          </m:r>
                        </m:num>
                        <m:den>
                          <m:r>
                            <a:rPr lang="en-US" sz="2400" i="1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/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/>
                                  </m:ctrlPr>
                                </m:eqArrPr>
                                <m:e>
                                  <m:r>
                                    <a:rPr lang="en-US" sz="2400" i="1"/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sz="2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/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/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/>
                                            <m:t>−</m:t>
                                          </m:r>
                                          <m:r>
                                            <a:rPr lang="en-US" sz="2400" i="1" dirty="0"/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 dirty="0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/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400" i="1" dirty="0"/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400" i="1" dirty="0"/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400" i="1" dirty="0"/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/>
                                                <m:t>,</m:t>
                                              </m:r>
                                              <m:r>
                                                <a:rPr lang="en-US" sz="2400" i="1" dirty="0"/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/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≥</m:t>
                                  </m:r>
                                  <m:r>
                                    <a:rPr lang="en-US" sz="2400" b="0" i="1" smtClean="0"/>
                                    <m:t>𝑦</m:t>
                                  </m:r>
                                  <m:r>
                                    <a:rPr lang="en-US" sz="2400" b="0" i="1" smtClean="0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/>
                                    <m:t>,</m:t>
                                  </m:r>
                                  <m:r>
                                    <a:rPr lang="en-US" sz="2400" b="0" i="1" smtClean="0"/>
                                    <m:t>𝜔</m:t>
                                  </m:r>
                                  <m:r>
                                    <a:rPr lang="en-US" sz="2400" b="0" i="1" smtClean="0"/>
                                    <m:t>)</m:t>
                                  </m:r>
                                </m:e>
                                <m:e>
                                  <m:r>
                                    <a:rPr lang="en-US" sz="2400" i="1"/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sz="2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/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/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/>
                                            <m:t>−</m:t>
                                          </m:r>
                                          <m:r>
                                            <a:rPr lang="en-US" sz="2400" i="1" dirty="0"/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 dirty="0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/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400" i="1" dirty="0"/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400" i="1" dirty="0"/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400" i="1" dirty="0"/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/>
                                                <m:t>,</m:t>
                                              </m:r>
                                              <m:r>
                                                <a:rPr lang="en-US" sz="2400" i="1" dirty="0"/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/>
                                    <m:t>,</m:t>
                                  </m:r>
                                  <m:r>
                                    <a:rPr lang="en-US" sz="2400" i="1" smtClean="0"/>
                                    <m:t> </m:t>
                                  </m:r>
                                  <m:r>
                                    <a:rPr lang="en-US" sz="2400" b="0" i="1" smtClean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&lt;</m:t>
                                  </m:r>
                                  <m:r>
                                    <a:rPr lang="en-US" sz="2400" b="0" i="1" smtClean="0"/>
                                    <m:t>𝑦</m:t>
                                  </m:r>
                                  <m:r>
                                    <a:rPr lang="en-US" sz="2400" b="0" i="1" smtClean="0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/>
                                    <m:t>,</m:t>
                                  </m:r>
                                  <m:r>
                                    <a:rPr lang="en-US" sz="2400" b="0" i="1" smtClean="0"/>
                                    <m:t>𝜔</m:t>
                                  </m:r>
                                  <m:r>
                                    <a:rPr lang="en-US" sz="2400" b="0" i="1" smtClean="0"/>
                                    <m:t>)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blipFill>
                <a:blip r:embed="rId2"/>
                <a:stretch>
                  <a:fillRect l="-1007" t="-44344" b="-133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433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 to function project: model and loss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As a result we can produce an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MSE</a:t>
                </a:r>
                <a:r>
                  <a:rPr lang="en-US" sz="2400" dirty="0"/>
                  <a:t>: mean squared error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𝐿𝑜𝑠𝑠</m:t>
                      </m:r>
                      <m:d>
                        <m:dPr>
                          <m:ctrlPr>
                            <a:rPr lang="en-US" sz="2400" b="0" i="1" smtClean="0"/>
                          </m:ctrlPr>
                        </m:d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</m:d>
                      <m:r>
                        <a:rPr lang="en-US" sz="2400" b="0" i="1" smtClean="0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1</m:t>
                          </m:r>
                        </m:num>
                        <m:den>
                          <m:r>
                            <a:rPr lang="en-US" sz="2400" i="1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/>
                                      </m:ctrlPr>
                                    </m:sSubPr>
                                    <m:e>
                                      <m:r>
                                        <a:rPr lang="en-US" sz="2400" i="1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−</m:t>
                                  </m:r>
                                  <m:r>
                                    <a:rPr lang="en-US" sz="2400" i="1" dirty="0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2400" i="1" dirty="0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 dirty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 dirty="0"/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 dirty="0"/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dirty="0"/>
                                        <m:t>,</m:t>
                                      </m:r>
                                      <m:r>
                                        <a:rPr lang="en-US" sz="2400" i="1" dirty="0"/>
                                        <m:t>𝜔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/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i="1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or more comprehensive non-symmetrical case: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𝐿𝑜𝑠𝑠</m:t>
                      </m:r>
                      <m:d>
                        <m:dPr>
                          <m:ctrlPr>
                            <a:rPr lang="en-US" sz="2400" i="1"/>
                          </m:ctrlPr>
                        </m:dPr>
                        <m:e>
                          <m:r>
                            <a:rPr lang="en-US" sz="2400" i="1"/>
                            <m:t>𝜔</m:t>
                          </m:r>
                        </m:e>
                      </m:d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r>
                            <a:rPr lang="en-US" sz="2400" i="1"/>
                            <m:t>1</m:t>
                          </m:r>
                        </m:num>
                        <m:den>
                          <m:r>
                            <a:rPr lang="en-US" sz="2400" i="1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/>
                            <m:t>𝑖</m:t>
                          </m:r>
                          <m:r>
                            <a:rPr lang="en-US" sz="2400" i="1"/>
                            <m:t>=1</m:t>
                          </m:r>
                        </m:sub>
                        <m:sup>
                          <m:r>
                            <a:rPr lang="en-US" sz="2400" i="1"/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/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/>
                                  </m:ctrlPr>
                                </m:eqArrPr>
                                <m:e>
                                  <m:r>
                                    <a:rPr lang="en-US" sz="2400" i="1"/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sz="2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/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/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/>
                                            <m:t>−</m:t>
                                          </m:r>
                                          <m:r>
                                            <a:rPr lang="en-US" sz="2400" i="1" dirty="0"/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 dirty="0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/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400" i="1" dirty="0"/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400" i="1" dirty="0"/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400" i="1" dirty="0"/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/>
                                                <m:t>,</m:t>
                                              </m:r>
                                              <m:r>
                                                <a:rPr lang="en-US" sz="2400" i="1" dirty="0"/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/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≥</m:t>
                                  </m:r>
                                  <m:r>
                                    <a:rPr lang="en-US" sz="2400" b="0" i="1" smtClean="0"/>
                                    <m:t>𝑦</m:t>
                                  </m:r>
                                  <m:r>
                                    <a:rPr lang="en-US" sz="2400" b="0" i="1" smtClean="0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/>
                                    <m:t>,</m:t>
                                  </m:r>
                                  <m:r>
                                    <a:rPr lang="en-US" sz="2400" b="0" i="1" smtClean="0"/>
                                    <m:t>𝜔</m:t>
                                  </m:r>
                                  <m:r>
                                    <a:rPr lang="en-US" sz="2400" b="0" i="1" smtClean="0"/>
                                    <m:t>)</m:t>
                                  </m:r>
                                </m:e>
                                <m:e>
                                  <m:r>
                                    <a:rPr lang="en-US" sz="2400" i="1"/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sz="2400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/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/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/>
                                            <m:t>−</m:t>
                                          </m:r>
                                          <m:r>
                                            <a:rPr lang="en-US" sz="2400" i="1" dirty="0"/>
                                            <m:t>𝑦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 dirty="0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/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US" sz="2400" i="1" dirty="0"/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400" i="1" dirty="0"/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2400" i="1" dirty="0"/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/>
                                                <m:t>,</m:t>
                                              </m:r>
                                              <m:r>
                                                <a:rPr lang="en-US" sz="2400" i="1" dirty="0"/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 dirty="0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/>
                                    <m:t>,</m:t>
                                  </m:r>
                                  <m:r>
                                    <a:rPr lang="en-US" sz="2400" i="1" smtClean="0"/>
                                    <m:t> </m:t>
                                  </m:r>
                                  <m:r>
                                    <a:rPr lang="en-US" sz="2400" b="0" i="1" smtClean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/>
                                    <m:t>&lt;</m:t>
                                  </m:r>
                                  <m:r>
                                    <a:rPr lang="en-US" sz="2400" b="0" i="1" smtClean="0"/>
                                    <m:t>𝑦</m:t>
                                  </m:r>
                                  <m:r>
                                    <a:rPr lang="en-US" sz="2400" b="0" i="1" smtClean="0"/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/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/>
                                    <m:t>,</m:t>
                                  </m:r>
                                  <m:r>
                                    <a:rPr lang="en-US" sz="2400" b="0" i="1" smtClean="0"/>
                                    <m:t>𝜔</m:t>
                                  </m:r>
                                  <m:r>
                                    <a:rPr lang="en-US" sz="2400" b="0" i="1" smtClean="0"/>
                                    <m:t>)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797376"/>
              </a:xfrm>
              <a:prstGeom prst="rect">
                <a:avLst/>
              </a:prstGeom>
              <a:blipFill>
                <a:blip r:embed="rId2"/>
                <a:stretch>
                  <a:fillRect l="-1007" t="-44344" b="-133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53F8272-8C3B-814C-A0D0-FF5AEB6FA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573016"/>
                <a:ext cx="8820472" cy="295232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numCol="2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/>
                  <a:t>For the final project we propose you to work with modified </a:t>
                </a:r>
                <a:r>
                  <a:rPr lang="en-US" sz="2400" b="1" dirty="0"/>
                  <a:t>House Prices</a:t>
                </a:r>
                <a:r>
                  <a:rPr lang="en-US" sz="2400" dirty="0"/>
                  <a:t> dataset. Assume that: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/>
                        <m:t>𝑦</m:t>
                      </m:r>
                      <m:d>
                        <m:dPr>
                          <m:ctrlPr>
                            <a:rPr lang="en-US" sz="2400" b="0" i="1" smtClean="0"/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/>
                              </m:ctrlPr>
                            </m:accPr>
                            <m:e>
                              <m:r>
                                <a:rPr lang="en-US" sz="2400" b="0" i="1" smtClean="0"/>
                                <m:t>𝑥</m:t>
                              </m:r>
                            </m:e>
                          </m:acc>
                          <m:r>
                            <a:rPr lang="en-US" sz="2400" b="0" i="1" smtClean="0"/>
                            <m:t>,</m:t>
                          </m:r>
                          <m:r>
                            <a:rPr lang="en-US" sz="2400" b="0" i="1" smtClean="0"/>
                            <m:t>𝜔</m:t>
                          </m:r>
                        </m:e>
                      </m:d>
                      <m:r>
                        <a:rPr lang="en-US" sz="2400" b="0" i="1" smtClean="0"/>
                        <m:t>=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  <m:sub>
                          <m:r>
                            <a:rPr lang="en-US" sz="2400" b="0" i="1" smtClean="0"/>
                            <m:t>0</m:t>
                          </m:r>
                        </m:sub>
                      </m:sSub>
                      <m:r>
                        <a:rPr lang="en-US" sz="2400" b="0" i="1" smtClean="0"/>
                        <m:t>+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𝑥</m:t>
                          </m:r>
                        </m:e>
                        <m:sub>
                          <m:r>
                            <a:rPr lang="en-US" sz="2400" b="0" i="1" smtClean="0"/>
                            <m:t>1</m:t>
                          </m:r>
                        </m:sub>
                      </m:sSub>
                      <m:r>
                        <a:rPr lang="en-US" sz="2400" b="0" i="1" smtClean="0"/>
                        <m:t>+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𝑥</m:t>
                          </m:r>
                        </m:e>
                        <m:sub>
                          <m:r>
                            <a:rPr lang="en-US" sz="2400" b="0" i="1" smtClean="0"/>
                            <m:t>2</m:t>
                          </m:r>
                        </m:sub>
                      </m:sSub>
                      <m:r>
                        <a:rPr lang="en-US" sz="2400" b="0" i="1" smtClean="0"/>
                        <m:t>+…+</m:t>
                      </m:r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𝜔</m:t>
                          </m:r>
                        </m:e>
                        <m:sub>
                          <m:r>
                            <a:rPr lang="en-US" sz="2400" b="0" i="1" smtClean="0"/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/>
                          </m:ctrlPr>
                        </m:sSubPr>
                        <m:e>
                          <m:r>
                            <a:rPr lang="en-US" sz="2400" b="0" i="1" smtClean="0"/>
                            <m:t>𝑥</m:t>
                          </m:r>
                        </m:e>
                        <m:sub>
                          <m:r>
                            <a:rPr lang="en-US" sz="2400" b="0" i="1" smtClean="0"/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Find function’s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gradient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Implement the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400" dirty="0"/>
                  <a:t>(consider different steps strategies)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/>
                  <a:t>Consider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non-symmetrical</a:t>
                </a:r>
                <a:r>
                  <a:rPr lang="en-US" sz="2400" dirty="0"/>
                  <a:t> case and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compare</a:t>
                </a:r>
                <a:r>
                  <a:rPr lang="en-US" sz="2400" dirty="0"/>
                  <a:t> results</a:t>
                </a: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53F8272-8C3B-814C-A0D0-FF5AEB6FA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573016"/>
                <a:ext cx="8820472" cy="2952328"/>
              </a:xfrm>
              <a:prstGeom prst="rect">
                <a:avLst/>
              </a:prstGeom>
              <a:blipFill>
                <a:blip r:embed="rId3"/>
                <a:stretch>
                  <a:fillRect l="-1006" t="-2128" b="-383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135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05229" y="2857500"/>
            <a:ext cx="6660232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2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concept of partial derivatives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5556"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9E0A4BD-858E-6C45-9EAB-AFDD6B99A869}"/>
              </a:ext>
            </a:extLst>
          </p:cNvPr>
          <p:cNvSpPr txBox="1">
            <a:spLocks/>
          </p:cNvSpPr>
          <p:nvPr/>
        </p:nvSpPr>
        <p:spPr>
          <a:xfrm>
            <a:off x="161764" y="1999776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As we remember, partial derivatives are actually derivatives of the function’s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restrictions</a:t>
            </a:r>
            <a:r>
              <a:rPr lang="en-US" sz="2400" dirty="0">
                <a:ea typeface="Myriad Pro" charset="0"/>
                <a:cs typeface="Myriad Pro" charset="0"/>
              </a:rPr>
              <a:t> on certain lines – in other words, on certain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directions</a:t>
            </a:r>
            <a:r>
              <a:rPr lang="en-US" sz="2400" dirty="0">
                <a:ea typeface="Myriad Pro" charset="0"/>
                <a:cs typeface="Myriad Pro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28A5AA9-A1F4-6E4B-9E66-EBF18558F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51904"/>
                <a:ext cx="5562364" cy="200528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direction is defined as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normalized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In two dimensional case the direction is characterized by the angle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𝑂𝑥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axes: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28A5AA9-A1F4-6E4B-9E66-EBF18558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51904"/>
                <a:ext cx="5562364" cy="2005288"/>
              </a:xfrm>
              <a:prstGeom prst="rect">
                <a:avLst/>
              </a:prstGeom>
              <a:blipFill>
                <a:blip r:embed="rId3"/>
                <a:stretch>
                  <a:fillRect l="-1591" t="-3125" r="-13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25238-9BC7-A444-9E72-695ED2F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152578"/>
            <a:ext cx="2789867" cy="2789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8079C-5225-504E-A8C4-488F38580F1D}"/>
                  </a:ext>
                </a:extLst>
              </p:cNvPr>
              <p:cNvSpPr txBox="1"/>
              <p:nvPr/>
            </p:nvSpPr>
            <p:spPr>
              <a:xfrm>
                <a:off x="7956376" y="5445224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8079C-5225-504E-A8C4-488F3858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5445224"/>
                <a:ext cx="73129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4195-21BD-6343-85A6-C1821563A07C}"/>
                  </a:ext>
                </a:extLst>
              </p:cNvPr>
              <p:cNvSpPr txBox="1"/>
              <p:nvPr/>
            </p:nvSpPr>
            <p:spPr>
              <a:xfrm>
                <a:off x="5868144" y="3435881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4195-21BD-6343-85A6-C1821563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435881"/>
                <a:ext cx="73129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39E15-350A-604E-8917-69FEFC42F5AC}"/>
                  </a:ext>
                </a:extLst>
              </p:cNvPr>
              <p:cNvSpPr txBox="1"/>
              <p:nvPr/>
            </p:nvSpPr>
            <p:spPr>
              <a:xfrm>
                <a:off x="7236296" y="4787860"/>
                <a:ext cx="362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39E15-350A-604E-8917-69FEFC42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787860"/>
                <a:ext cx="36240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F910E4-95D3-FC42-826A-5DEDE1AC5E29}"/>
                  </a:ext>
                </a:extLst>
              </p:cNvPr>
              <p:cNvSpPr txBox="1"/>
              <p:nvPr/>
            </p:nvSpPr>
            <p:spPr>
              <a:xfrm rot="17965450">
                <a:off x="6364076" y="3888284"/>
                <a:ext cx="149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F910E4-95D3-FC42-826A-5DEDE1AC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65450">
                <a:off x="6364076" y="3888284"/>
                <a:ext cx="1498744" cy="369332"/>
              </a:xfrm>
              <a:prstGeom prst="rect">
                <a:avLst/>
              </a:prstGeom>
              <a:blipFill>
                <a:blip r:embed="rId8"/>
                <a:stretch>
                  <a:fillRect r="-3614"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1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the concept of partial derivatives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5556" b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B9E0A4BD-858E-6C45-9EAB-AFDD6B99A869}"/>
              </a:ext>
            </a:extLst>
          </p:cNvPr>
          <p:cNvSpPr txBox="1">
            <a:spLocks/>
          </p:cNvSpPr>
          <p:nvPr/>
        </p:nvSpPr>
        <p:spPr>
          <a:xfrm>
            <a:off x="161764" y="1999776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As we remember, partial derivatives are actually derivatives of the function’s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restrictions</a:t>
            </a:r>
            <a:r>
              <a:rPr lang="en-US" sz="2400" dirty="0">
                <a:ea typeface="Myriad Pro" charset="0"/>
                <a:cs typeface="Myriad Pro" charset="0"/>
              </a:rPr>
              <a:t> on certain lines – in other words, on certain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directions</a:t>
            </a:r>
            <a:r>
              <a:rPr lang="en-US" sz="2400" dirty="0">
                <a:ea typeface="Myriad Pro" charset="0"/>
                <a:cs typeface="Myriad Pro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28A5AA9-A1F4-6E4B-9E66-EBF18558F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51904"/>
                <a:ext cx="5562364" cy="200528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direction is defined as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normalized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In two dimensional case the direction is characterized by the angle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𝑂𝑥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axes: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28A5AA9-A1F4-6E4B-9E66-EBF18558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51904"/>
                <a:ext cx="5562364" cy="2005288"/>
              </a:xfrm>
              <a:prstGeom prst="rect">
                <a:avLst/>
              </a:prstGeom>
              <a:blipFill>
                <a:blip r:embed="rId3"/>
                <a:stretch>
                  <a:fillRect l="-1591" t="-3125" r="-13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3B11EEC2-2F5E-BC43-96BC-47F4B32DD693}"/>
              </a:ext>
            </a:extLst>
          </p:cNvPr>
          <p:cNvSpPr txBox="1">
            <a:spLocks/>
          </p:cNvSpPr>
          <p:nvPr/>
        </p:nvSpPr>
        <p:spPr>
          <a:xfrm>
            <a:off x="161764" y="5371849"/>
            <a:ext cx="491429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try to define the derivative as usual!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25238-9BC7-A444-9E72-695ED2F4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152578"/>
            <a:ext cx="2789867" cy="2789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8079C-5225-504E-A8C4-488F38580F1D}"/>
                  </a:ext>
                </a:extLst>
              </p:cNvPr>
              <p:cNvSpPr txBox="1"/>
              <p:nvPr/>
            </p:nvSpPr>
            <p:spPr>
              <a:xfrm>
                <a:off x="7956376" y="5445224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(1,0)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8079C-5225-504E-A8C4-488F38580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5445224"/>
                <a:ext cx="731290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4195-21BD-6343-85A6-C1821563A07C}"/>
                  </a:ext>
                </a:extLst>
              </p:cNvPr>
              <p:cNvSpPr txBox="1"/>
              <p:nvPr/>
            </p:nvSpPr>
            <p:spPr>
              <a:xfrm>
                <a:off x="5868144" y="3435881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E24195-21BD-6343-85A6-C1821563A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3435881"/>
                <a:ext cx="73129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39E15-350A-604E-8917-69FEFC42F5AC}"/>
                  </a:ext>
                </a:extLst>
              </p:cNvPr>
              <p:cNvSpPr txBox="1"/>
              <p:nvPr/>
            </p:nvSpPr>
            <p:spPr>
              <a:xfrm>
                <a:off x="7236296" y="4787860"/>
                <a:ext cx="3624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539E15-350A-604E-8917-69FEFC42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296" y="4787860"/>
                <a:ext cx="36240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F910E4-95D3-FC42-826A-5DEDE1AC5E29}"/>
                  </a:ext>
                </a:extLst>
              </p:cNvPr>
              <p:cNvSpPr txBox="1"/>
              <p:nvPr/>
            </p:nvSpPr>
            <p:spPr>
              <a:xfrm rot="17965450">
                <a:off x="6364076" y="3888284"/>
                <a:ext cx="1498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F910E4-95D3-FC42-826A-5DEDE1AC5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65450">
                <a:off x="6364076" y="3888284"/>
                <a:ext cx="1498744" cy="369332"/>
              </a:xfrm>
              <a:prstGeom prst="rect">
                <a:avLst/>
              </a:prstGeom>
              <a:blipFill>
                <a:blip r:embed="rId8"/>
                <a:stretch>
                  <a:fillRect r="-3614" b="-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74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Directional derivative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given point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the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Consider the derivative in the usual fashion: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How should we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𝑙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005288"/>
              </a:xfrm>
              <a:prstGeom prst="rect">
                <a:avLst/>
              </a:prstGeom>
              <a:blipFill>
                <a:blip r:embed="rId2"/>
                <a:stretch>
                  <a:fillRect l="-1007" t="-3774" r="-144" b="-251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132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5701809</TotalTime>
  <Words>3247</Words>
  <Application>Microsoft Macintosh PowerPoint</Application>
  <PresentationFormat>Экран (4:3)</PresentationFormat>
  <Paragraphs>387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Myriad Pro</vt:lpstr>
      <vt:lpstr>Тема Office</vt:lpstr>
      <vt:lpstr>Optimization</vt:lpstr>
      <vt:lpstr>Introduction</vt:lpstr>
      <vt:lpstr>Directional derivative: definition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derivative: calculation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Directional derivative</vt:lpstr>
      <vt:lpstr>Direction of maximal growth</vt:lpstr>
      <vt:lpstr>The direction of maximal growth</vt:lpstr>
      <vt:lpstr>The direction of maximal growth</vt:lpstr>
      <vt:lpstr>The direction of maximal growth</vt:lpstr>
      <vt:lpstr>The direction of maximal growth</vt:lpstr>
      <vt:lpstr>The direction of maximal growth</vt:lpstr>
      <vt:lpstr>The direction of maximal growth</vt:lpstr>
      <vt:lpstr>Multivariate extrema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Extrema of multivariate functions</vt:lpstr>
      <vt:lpstr>Gradient descent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Gradient decent: idea and motivation</vt:lpstr>
      <vt:lpstr>Introduction to the final project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Introduction to function project: model and loss</vt:lpstr>
      <vt:lpstr>Optimization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Антон Савостьянов</cp:lastModifiedBy>
  <cp:revision>1925</cp:revision>
  <dcterms:created xsi:type="dcterms:W3CDTF">2005-01-01T07:06:31Z</dcterms:created>
  <dcterms:modified xsi:type="dcterms:W3CDTF">2019-10-07T10:41:47Z</dcterms:modified>
</cp:coreProperties>
</file>